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70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4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0AAF843D-B7CF-488E-B947-85089E2808C6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A6A266DD-999A-42FA-8FC6-C136601294D1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F843D-B7CF-488E-B947-85089E2808C6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266DD-999A-42FA-8FC6-C13660129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F843D-B7CF-488E-B947-85089E2808C6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266DD-999A-42FA-8FC6-C136601294D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F843D-B7CF-488E-B947-85089E2808C6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266DD-999A-42FA-8FC6-C136601294D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0AAF843D-B7CF-488E-B947-85089E2808C6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A6A266DD-999A-42FA-8FC6-C136601294D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F843D-B7CF-488E-B947-85089E2808C6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266DD-999A-42FA-8FC6-C136601294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F843D-B7CF-488E-B947-85089E2808C6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266DD-999A-42FA-8FC6-C136601294D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F843D-B7CF-488E-B947-85089E2808C6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266DD-999A-42FA-8FC6-C136601294D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F843D-B7CF-488E-B947-85089E2808C6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266DD-999A-42FA-8FC6-C136601294D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F843D-B7CF-488E-B947-85089E2808C6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266DD-999A-42FA-8FC6-C136601294D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F843D-B7CF-488E-B947-85089E2808C6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266DD-999A-42FA-8FC6-C136601294D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AAF843D-B7CF-488E-B947-85089E2808C6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6A266DD-999A-42FA-8FC6-C136601294D1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Middle Ages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4" descr="Middle Ages.jpg                                                0002B8B4JScheinkopf-206-030257         BF0D2A56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9600"/>
            <a:ext cx="7391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521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0" y="1219200"/>
            <a:ext cx="4114800" cy="4937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The Catholic Church was the only church in Europe.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A powerful presence in people’s lives, it had its own lands, laws and taxes.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endParaRPr lang="en-US" dirty="0"/>
          </a:p>
        </p:txBody>
      </p:sp>
      <p:pic>
        <p:nvPicPr>
          <p:cNvPr id="4" name="Picture 6" descr="&#10;Church.jpg                                                     0002B8B4JScheinkopf-206-030257         BF0D2A56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133600"/>
            <a:ext cx="3810000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8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Life in a Monastery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114800" cy="493776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Some men left a secular life to live in a monastery.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 smtClean="0"/>
              <a:t>Monks </a:t>
            </a:r>
            <a:endParaRPr lang="en-US" altLang="en-US" sz="2800" dirty="0"/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Every part of a day was spent in work, prayer or service to others.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Many monks took vows including silence, obedience, poverty.</a:t>
            </a:r>
          </a:p>
          <a:p>
            <a:endParaRPr lang="en-US" dirty="0"/>
          </a:p>
        </p:txBody>
      </p:sp>
      <p:pic>
        <p:nvPicPr>
          <p:cNvPr id="4" name="Picture 7" descr="&#10;Monastery.gif                                                  0002B8B4JScheinkopf-206-030257         BF0D2A56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524000"/>
            <a:ext cx="331787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was the Middle Ages?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Period of time from 500-1200</a:t>
            </a:r>
          </a:p>
          <a:p>
            <a:r>
              <a:rPr lang="en-US" dirty="0" smtClean="0"/>
              <a:t>As the Roman Empire declined life became unstable in Europe</a:t>
            </a:r>
          </a:p>
          <a:p>
            <a:r>
              <a:rPr lang="en-US" dirty="0"/>
              <a:t>Germanic tribes invaded causing major issues</a:t>
            </a:r>
          </a:p>
          <a:p>
            <a:pPr lvl="1"/>
            <a:r>
              <a:rPr lang="en-US" dirty="0"/>
              <a:t>Disruption of trade</a:t>
            </a:r>
          </a:p>
          <a:p>
            <a:pPr lvl="1"/>
            <a:r>
              <a:rPr lang="en-US" dirty="0"/>
              <a:t>Downfall of cities</a:t>
            </a:r>
          </a:p>
          <a:p>
            <a:pPr lvl="1"/>
            <a:r>
              <a:rPr lang="en-US" dirty="0"/>
              <a:t>Population shift: urban to rural</a:t>
            </a:r>
          </a:p>
          <a:p>
            <a:pPr lvl="1"/>
            <a:r>
              <a:rPr lang="en-US" dirty="0"/>
              <a:t>Decline of Learning</a:t>
            </a:r>
          </a:p>
          <a:p>
            <a:pPr lvl="1"/>
            <a:r>
              <a:rPr lang="en-US" dirty="0"/>
              <a:t>Loss of </a:t>
            </a:r>
            <a:r>
              <a:rPr lang="en-US" dirty="0" smtClean="0"/>
              <a:t>Language</a:t>
            </a:r>
          </a:p>
          <a:p>
            <a:r>
              <a:rPr lang="en-US" dirty="0" smtClean="0"/>
              <a:t>How would people survive??</a:t>
            </a:r>
            <a:endParaRPr lang="en-US" dirty="0"/>
          </a:p>
          <a:p>
            <a:pPr lvl="1"/>
            <a:endParaRPr lang="en-US" dirty="0"/>
          </a:p>
          <a:p>
            <a:pPr marL="27432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68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“Feudalism”  Structures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114800" cy="4937760"/>
          </a:xfrm>
        </p:spPr>
        <p:txBody>
          <a:bodyPr/>
          <a:lstStyle/>
          <a:p>
            <a:r>
              <a:rPr lang="en-US" altLang="en-US" sz="2800" dirty="0" smtClean="0"/>
              <a:t>A political and economic system based on land-holding and protective alliances</a:t>
            </a:r>
            <a:endParaRPr lang="en-US" altLang="en-US" sz="2800" dirty="0"/>
          </a:p>
          <a:p>
            <a:pPr marL="0" indent="0">
              <a:buNone/>
            </a:pPr>
            <a:endParaRPr lang="en-US" altLang="en-US" sz="2800" dirty="0"/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371600"/>
            <a:ext cx="3625850" cy="449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558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New Social Classes Formed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114800" cy="493776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u="sng" dirty="0"/>
              <a:t>Landowners</a:t>
            </a:r>
            <a:r>
              <a:rPr lang="en-US" altLang="en-US" sz="2800" dirty="0"/>
              <a:t> became  “</a:t>
            </a:r>
            <a:r>
              <a:rPr lang="en-US" altLang="en-US" sz="2800" u="sng" dirty="0"/>
              <a:t>nobles</a:t>
            </a:r>
            <a:r>
              <a:rPr lang="en-US" altLang="en-US" sz="2800" dirty="0"/>
              <a:t>” or “</a:t>
            </a:r>
            <a:r>
              <a:rPr lang="en-US" altLang="en-US" sz="2800" u="sng" dirty="0"/>
              <a:t>lords.</a:t>
            </a:r>
            <a:r>
              <a:rPr lang="en-US" altLang="en-US" sz="2800" dirty="0"/>
              <a:t>”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They kept their own armies and controlled the supply of food.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They collected taxes from people.</a:t>
            </a:r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76400"/>
            <a:ext cx="3765550" cy="411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581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Feudal Contract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114800" cy="493776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One who </a:t>
            </a:r>
            <a:r>
              <a:rPr lang="en-US" altLang="en-US" sz="2800" u="sng" dirty="0"/>
              <a:t>received land</a:t>
            </a:r>
            <a:r>
              <a:rPr lang="en-US" altLang="en-US" sz="2800" dirty="0"/>
              <a:t> from a lord was called a “</a:t>
            </a:r>
            <a:r>
              <a:rPr lang="en-US" altLang="en-US" sz="2800" u="sng" dirty="0"/>
              <a:t>vassal</a:t>
            </a:r>
            <a:r>
              <a:rPr lang="en-US" altLang="en-US" sz="2800" u="sng" dirty="0" smtClean="0"/>
              <a:t>.”</a:t>
            </a:r>
            <a:endParaRPr lang="en-US" altLang="en-US" sz="2800" u="sng" dirty="0"/>
          </a:p>
          <a:p>
            <a:r>
              <a:rPr lang="en-US" altLang="en-US" sz="2800" dirty="0"/>
              <a:t>The land given to a vassal was called a </a:t>
            </a:r>
            <a:r>
              <a:rPr lang="en-US" altLang="en-US" sz="2800" u="sng" dirty="0"/>
              <a:t>“</a:t>
            </a:r>
            <a:r>
              <a:rPr lang="en-US" altLang="en-US" sz="2800" u="sng" dirty="0" smtClean="0"/>
              <a:t>fief.”</a:t>
            </a:r>
            <a:endParaRPr lang="en-US" altLang="en-US" sz="2800" u="sng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B</a:t>
            </a:r>
            <a:r>
              <a:rPr lang="en-US" altLang="en-US" sz="2800" dirty="0" smtClean="0"/>
              <a:t>ased </a:t>
            </a:r>
            <a:r>
              <a:rPr lang="en-US" altLang="en-US" sz="2800" dirty="0"/>
              <a:t>on an </a:t>
            </a:r>
            <a:r>
              <a:rPr lang="en-US" altLang="en-US" sz="2800" u="sng" dirty="0" smtClean="0"/>
              <a:t>agreement:</a:t>
            </a:r>
          </a:p>
          <a:p>
            <a:pPr lvl="1">
              <a:lnSpc>
                <a:spcPct val="90000"/>
              </a:lnSpc>
            </a:pPr>
            <a:r>
              <a:rPr lang="en-US" altLang="en-US" sz="2500" dirty="0" smtClean="0"/>
              <a:t>A </a:t>
            </a:r>
            <a:r>
              <a:rPr lang="en-US" altLang="en-US" sz="2500" dirty="0"/>
              <a:t>lord provided a vassal with </a:t>
            </a:r>
            <a:r>
              <a:rPr lang="en-US" altLang="en-US" sz="2500" u="sng" dirty="0"/>
              <a:t>a fief . </a:t>
            </a:r>
            <a:r>
              <a:rPr lang="en-US" altLang="en-US" sz="2500" dirty="0"/>
              <a:t> </a:t>
            </a:r>
            <a:endParaRPr lang="en-US" altLang="en-US" sz="2500" dirty="0" smtClean="0"/>
          </a:p>
          <a:p>
            <a:pPr lvl="1">
              <a:lnSpc>
                <a:spcPct val="90000"/>
              </a:lnSpc>
            </a:pPr>
            <a:r>
              <a:rPr lang="en-US" altLang="en-US" sz="2500" dirty="0" smtClean="0"/>
              <a:t>In </a:t>
            </a:r>
            <a:r>
              <a:rPr lang="en-US" altLang="en-US" sz="2500" dirty="0"/>
              <a:t>return, a vassal provided a lord with </a:t>
            </a:r>
            <a:r>
              <a:rPr lang="en-US" altLang="en-US" sz="2500" u="sng" dirty="0"/>
              <a:t>military service</a:t>
            </a:r>
            <a:r>
              <a:rPr lang="en-US" altLang="en-US" sz="2500" dirty="0"/>
              <a:t>.</a:t>
            </a:r>
          </a:p>
          <a:p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981200"/>
            <a:ext cx="4343400" cy="3671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907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                    The </a:t>
            </a:r>
            <a:r>
              <a:rPr lang="en-US" altLang="en-US" dirty="0"/>
              <a:t>Social Pyramid is Built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105400" y="1219200"/>
            <a:ext cx="3581400" cy="493776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Top - The King.</a:t>
            </a:r>
          </a:p>
          <a:p>
            <a:pPr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Second - Nobles, bishops.</a:t>
            </a:r>
          </a:p>
          <a:p>
            <a:pPr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Third - “Knights.”</a:t>
            </a:r>
          </a:p>
          <a:p>
            <a:pPr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Last - Peasants and serfs.</a:t>
            </a:r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517775"/>
            <a:ext cx="3810000" cy="3041650"/>
          </a:xfrm>
          <a:prstGeom prst="rect">
            <a:avLst/>
          </a:prstGeom>
          <a:noFill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91" y="-22514"/>
            <a:ext cx="167640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25436"/>
            <a:ext cx="10033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709" y="4017818"/>
            <a:ext cx="16764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059" y="1510145"/>
            <a:ext cx="10033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465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Peasants and Serfs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819400"/>
          </a:xfrm>
        </p:spPr>
        <p:txBody>
          <a:bodyPr/>
          <a:lstStyle/>
          <a:p>
            <a:r>
              <a:rPr lang="en-US" altLang="en-US" sz="2400" dirty="0"/>
              <a:t>Common people were called “</a:t>
            </a:r>
            <a:r>
              <a:rPr lang="en-US" altLang="en-US" sz="2400" u="sng" dirty="0"/>
              <a:t>peasants</a:t>
            </a:r>
            <a:r>
              <a:rPr lang="en-US" altLang="en-US" sz="2400" u="sng" dirty="0" smtClean="0"/>
              <a:t>.”</a:t>
            </a:r>
            <a:endParaRPr lang="en-US" altLang="en-US" sz="2400" dirty="0"/>
          </a:p>
          <a:p>
            <a:r>
              <a:rPr lang="en-US" altLang="en-US" sz="2400" dirty="0"/>
              <a:t>“</a:t>
            </a:r>
            <a:r>
              <a:rPr lang="en-US" altLang="en-US" sz="2400" u="sng" dirty="0"/>
              <a:t>Serfs</a:t>
            </a:r>
            <a:r>
              <a:rPr lang="en-US" altLang="en-US" sz="2400" dirty="0"/>
              <a:t>” were tied to the land and could not leave.</a:t>
            </a:r>
          </a:p>
          <a:p>
            <a:pPr lvl="1"/>
            <a:r>
              <a:rPr lang="en-US" altLang="en-US" sz="2000" dirty="0"/>
              <a:t>But they were not slaves </a:t>
            </a:r>
            <a:r>
              <a:rPr lang="en-US" altLang="en-US" sz="2000" dirty="0" smtClean="0"/>
              <a:t>!</a:t>
            </a:r>
            <a:endParaRPr lang="en-US" altLang="en-US" sz="2400" dirty="0"/>
          </a:p>
          <a:p>
            <a:r>
              <a:rPr lang="en-US" altLang="en-US" sz="2400" dirty="0"/>
              <a:t>Both lived and worked on the lord’s land. </a:t>
            </a:r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2895600"/>
            <a:ext cx="3810000" cy="3435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1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Manor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114800" cy="4953000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The lord’s estate was called a </a:t>
            </a:r>
            <a:r>
              <a:rPr lang="en-US" altLang="en-US" sz="2400" u="sng" dirty="0"/>
              <a:t>“manor</a:t>
            </a:r>
            <a:r>
              <a:rPr lang="en-US" altLang="en-US" sz="2400" u="sng" dirty="0" smtClean="0"/>
              <a:t>.”</a:t>
            </a:r>
            <a:endParaRPr lang="en-US" altLang="en-US" sz="2400" u="sng" dirty="0"/>
          </a:p>
          <a:p>
            <a:r>
              <a:rPr lang="en-US" altLang="en-US" sz="2400" dirty="0"/>
              <a:t>Manors were 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“self - </a:t>
            </a:r>
            <a:r>
              <a:rPr lang="en-US" altLang="en-US" sz="2400" dirty="0" smtClean="0"/>
              <a:t>sufficient</a:t>
            </a:r>
            <a:r>
              <a:rPr lang="en-US" altLang="en-US" sz="2400" dirty="0" smtClean="0"/>
              <a:t>” </a:t>
            </a:r>
            <a:endParaRPr lang="en-US" altLang="en-US" sz="2400" dirty="0"/>
          </a:p>
          <a:p>
            <a:r>
              <a:rPr lang="en-US" altLang="en-US" sz="2800" dirty="0" smtClean="0"/>
              <a:t>Lords </a:t>
            </a:r>
            <a:r>
              <a:rPr lang="en-US" altLang="en-US" sz="2800" dirty="0"/>
              <a:t>provided peasants with :</a:t>
            </a:r>
          </a:p>
          <a:p>
            <a:pPr lvl="1"/>
            <a:r>
              <a:rPr lang="en-US" altLang="en-US" sz="2400" dirty="0"/>
              <a:t>housing, </a:t>
            </a:r>
            <a:r>
              <a:rPr lang="en-US" altLang="en-US" sz="2400" dirty="0" smtClean="0"/>
              <a:t>land </a:t>
            </a:r>
            <a:r>
              <a:rPr lang="en-US" altLang="en-US" sz="2400" dirty="0"/>
              <a:t>to farm, </a:t>
            </a:r>
            <a:r>
              <a:rPr lang="en-US" altLang="en-US" sz="2400" dirty="0" smtClean="0"/>
              <a:t>protection.</a:t>
            </a:r>
            <a:endParaRPr lang="en-US" altLang="en-US" sz="2400" dirty="0"/>
          </a:p>
          <a:p>
            <a:pPr lvl="1"/>
            <a:r>
              <a:rPr lang="en-US" altLang="en-US" sz="2400" dirty="0"/>
              <a:t>In return: Peasants worked for the lord.</a:t>
            </a:r>
          </a:p>
          <a:p>
            <a:endParaRPr lang="en-US" altLang="en-US" sz="2400" dirty="0"/>
          </a:p>
          <a:p>
            <a:endParaRPr lang="en-US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219200"/>
            <a:ext cx="3733800" cy="480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405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The Life of a Peasant was Hard</a:t>
            </a:r>
            <a:br>
              <a:rPr lang="en-US" alt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114800" cy="4937760"/>
          </a:xfrm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400" dirty="0"/>
              <a:t>They owed several days of work each week to the lord.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 sz="2400" dirty="0"/>
              <a:t>Part of crops they grew were given to the lord.</a:t>
            </a:r>
          </a:p>
          <a:p>
            <a:pPr lvl="1">
              <a:spcBef>
                <a:spcPct val="20000"/>
              </a:spcBef>
              <a:buFontTx/>
              <a:buChar char="–"/>
            </a:pPr>
            <a:endParaRPr lang="en-US" altLang="en-US" sz="2400" dirty="0"/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 sz="2400" dirty="0"/>
              <a:t>They paid taxes to the lord for using his mill.</a:t>
            </a:r>
          </a:p>
          <a:p>
            <a:pPr lvl="1">
              <a:spcBef>
                <a:spcPct val="20000"/>
              </a:spcBef>
              <a:buFontTx/>
              <a:buChar char="–"/>
            </a:pPr>
            <a:endParaRPr lang="en-US" altLang="en-US" sz="2400" dirty="0"/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 sz="2400" dirty="0"/>
              <a:t>They paid a “</a:t>
            </a:r>
            <a:r>
              <a:rPr lang="en-US" altLang="en-US" sz="2400" u="sng" dirty="0"/>
              <a:t>tithe”</a:t>
            </a:r>
            <a:r>
              <a:rPr lang="en-US" altLang="en-US" sz="2400" dirty="0"/>
              <a:t> to the church .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50" y="1981200"/>
            <a:ext cx="32321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275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1175</TotalTime>
  <Words>385</Words>
  <Application>Microsoft Office PowerPoint</Application>
  <PresentationFormat>On-screen Show (4:3)</PresentationFormat>
  <Paragraphs>63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Origin</vt:lpstr>
      <vt:lpstr>The Middle Ages </vt:lpstr>
      <vt:lpstr>What was the Middle Ages?</vt:lpstr>
      <vt:lpstr>“Feudalism”  Structures Society</vt:lpstr>
      <vt:lpstr>New Social Classes Formed</vt:lpstr>
      <vt:lpstr>The Feudal Contract</vt:lpstr>
      <vt:lpstr>                    The Social Pyramid is Built</vt:lpstr>
      <vt:lpstr>Peasants and Serfs</vt:lpstr>
      <vt:lpstr>The Manor System</vt:lpstr>
      <vt:lpstr>The Life of a Peasant was Hard </vt:lpstr>
      <vt:lpstr>The Church</vt:lpstr>
      <vt:lpstr>Life in a Monastery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Middle Ages </dc:title>
  <dc:creator>eparas</dc:creator>
  <cp:lastModifiedBy>eparas</cp:lastModifiedBy>
  <cp:revision>10</cp:revision>
  <dcterms:created xsi:type="dcterms:W3CDTF">2014-09-11T01:54:06Z</dcterms:created>
  <dcterms:modified xsi:type="dcterms:W3CDTF">2016-09-15T17:11:26Z</dcterms:modified>
</cp:coreProperties>
</file>