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A77991-4E03-4D68-BAEC-321B2067FE2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119E634-08ED-41DD-8DCD-611EF9164E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Operant Conditioning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6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Classical vs Operant Conditioning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Classical conditioning uses </a:t>
            </a:r>
            <a:r>
              <a:rPr lang="en-US" b="1" dirty="0" smtClean="0"/>
              <a:t>reflexive</a:t>
            </a:r>
            <a:r>
              <a:rPr lang="en-US" dirty="0" smtClean="0"/>
              <a:t> behavior</a:t>
            </a:r>
          </a:p>
          <a:p>
            <a:r>
              <a:rPr lang="en-US" dirty="0" smtClean="0"/>
              <a:t>Operant conditioning uses </a:t>
            </a:r>
            <a:r>
              <a:rPr lang="en-US" b="1" dirty="0" smtClean="0"/>
              <a:t>voluntary</a:t>
            </a:r>
            <a:r>
              <a:rPr lang="en-US" dirty="0" smtClean="0"/>
              <a:t> behavior</a:t>
            </a:r>
          </a:p>
          <a:p>
            <a:r>
              <a:rPr lang="en-US" dirty="0" smtClean="0"/>
              <a:t>Ask: Is the behavior something the animal can control?  Does the animal have a choice in how to behave?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Operant Conditioning: Rewards and Punishments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1053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 type of learning in which the frequency of a behavior depends on the </a:t>
            </a:r>
            <a:r>
              <a:rPr lang="en-US" altLang="en-US" b="1" dirty="0" smtClean="0"/>
              <a:t>consequence</a:t>
            </a:r>
            <a:r>
              <a:rPr lang="en-US" altLang="en-US" dirty="0" smtClean="0"/>
              <a:t> that follows that behavior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3394364"/>
            <a:ext cx="5578929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2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B.F. Skinner’s Famous Experiment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2173948"/>
            <a:ext cx="3280968" cy="467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usercontent1.hubimg.com/60220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750" y="1981200"/>
            <a:ext cx="524532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8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Reinforcement/Punishment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Reinforcement - Any consequence that </a:t>
            </a:r>
            <a:r>
              <a:rPr lang="en-US" altLang="en-US" i="1" u="sng" dirty="0" smtClean="0"/>
              <a:t>increases</a:t>
            </a:r>
            <a:r>
              <a:rPr lang="en-US" altLang="en-US" dirty="0" smtClean="0"/>
              <a:t> the likelihood of the behavior it follows</a:t>
            </a:r>
          </a:p>
          <a:p>
            <a:pPr lvl="1"/>
            <a:r>
              <a:rPr lang="en-US" altLang="en-US" dirty="0" smtClean="0"/>
              <a:t>Reinforcement is ALWAYS GOOD!!!</a:t>
            </a:r>
          </a:p>
          <a:p>
            <a:r>
              <a:rPr lang="en-US" altLang="en-US" dirty="0" smtClean="0"/>
              <a:t>Punishment - Any consequence that </a:t>
            </a:r>
            <a:r>
              <a:rPr lang="en-US" altLang="en-US" i="1" u="sng" dirty="0" smtClean="0"/>
              <a:t>decreases</a:t>
            </a:r>
            <a:r>
              <a:rPr lang="en-US" altLang="en-US" dirty="0" smtClean="0"/>
              <a:t> the likelihood of the behavior it follows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154"/>
          <p:cNvGrpSpPr>
            <a:grpSpLocks/>
          </p:cNvGrpSpPr>
          <p:nvPr/>
        </p:nvGrpSpPr>
        <p:grpSpPr bwMode="auto">
          <a:xfrm>
            <a:off x="838200" y="304800"/>
            <a:ext cx="7096125" cy="6945312"/>
            <a:chOff x="-3" y="-3"/>
            <a:chExt cx="4470" cy="4087"/>
          </a:xfrm>
        </p:grpSpPr>
        <p:grpSp>
          <p:nvGrpSpPr>
            <p:cNvPr id="5" name="Group 2152"/>
            <p:cNvGrpSpPr>
              <a:grpSpLocks/>
            </p:cNvGrpSpPr>
            <p:nvPr/>
          </p:nvGrpSpPr>
          <p:grpSpPr bwMode="auto">
            <a:xfrm>
              <a:off x="0" y="0"/>
              <a:ext cx="4464" cy="4081"/>
              <a:chOff x="0" y="0"/>
              <a:chExt cx="4464" cy="4081"/>
            </a:xfrm>
          </p:grpSpPr>
          <p:grpSp>
            <p:nvGrpSpPr>
              <p:cNvPr id="7" name="Group 2135"/>
              <p:cNvGrpSpPr>
                <a:grpSpLocks/>
              </p:cNvGrpSpPr>
              <p:nvPr/>
            </p:nvGrpSpPr>
            <p:grpSpPr bwMode="auto">
              <a:xfrm>
                <a:off x="0" y="0"/>
                <a:ext cx="1488" cy="538"/>
                <a:chOff x="0" y="0"/>
                <a:chExt cx="1488" cy="538"/>
              </a:xfrm>
            </p:grpSpPr>
            <p:sp>
              <p:nvSpPr>
                <p:cNvPr id="40" name="Rectangle 2117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402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cs typeface="Times New Roman" charset="0"/>
                    </a:rPr>
                    <a:t> </a:t>
                  </a: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41" name="Rectangle 213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88" cy="53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2137"/>
              <p:cNvGrpSpPr>
                <a:grpSpLocks/>
              </p:cNvGrpSpPr>
              <p:nvPr/>
            </p:nvGrpSpPr>
            <p:grpSpPr bwMode="auto">
              <a:xfrm>
                <a:off x="1488" y="0"/>
                <a:ext cx="1488" cy="538"/>
                <a:chOff x="1488" y="0"/>
                <a:chExt cx="1488" cy="538"/>
              </a:xfrm>
            </p:grpSpPr>
            <p:sp>
              <p:nvSpPr>
                <p:cNvPr id="38" name="Rectangle 2118"/>
                <p:cNvSpPr>
                  <a:spLocks noChangeArrowheads="1"/>
                </p:cNvSpPr>
                <p:nvPr/>
              </p:nvSpPr>
              <p:spPr bwMode="auto">
                <a:xfrm>
                  <a:off x="1531" y="0"/>
                  <a:ext cx="1402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US" altLang="en-US" sz="2000" b="1" dirty="0" smtClean="0">
                    <a:cs typeface="Times New Roman" charset="0"/>
                  </a:endParaRPr>
                </a:p>
                <a:p>
                  <a:pPr algn="ctr"/>
                  <a:r>
                    <a:rPr lang="en-US" altLang="en-US" b="1" dirty="0" smtClean="0">
                      <a:cs typeface="Times New Roman" charset="0"/>
                    </a:rPr>
                    <a:t>Reinforcing/Desirable </a:t>
                  </a:r>
                  <a:r>
                    <a:rPr lang="en-US" altLang="en-US" b="1" dirty="0">
                      <a:cs typeface="Times New Roman" charset="0"/>
                    </a:rPr>
                    <a:t>Stimulus</a:t>
                  </a:r>
                  <a:endParaRPr lang="en-US" altLang="en-US" dirty="0">
                    <a:cs typeface="Times New Roman" charset="0"/>
                  </a:endParaRPr>
                </a:p>
                <a:p>
                  <a:pPr algn="ctr" eaLnBrk="0" hangingPunct="0"/>
                  <a:endParaRPr lang="en-US" altLang="en-US" dirty="0"/>
                </a:p>
              </p:txBody>
            </p:sp>
            <p:sp>
              <p:nvSpPr>
                <p:cNvPr id="39" name="Rectangle 2136"/>
                <p:cNvSpPr>
                  <a:spLocks noChangeArrowheads="1"/>
                </p:cNvSpPr>
                <p:nvPr/>
              </p:nvSpPr>
              <p:spPr bwMode="auto">
                <a:xfrm>
                  <a:off x="1488" y="0"/>
                  <a:ext cx="1488" cy="53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139"/>
              <p:cNvGrpSpPr>
                <a:grpSpLocks/>
              </p:cNvGrpSpPr>
              <p:nvPr/>
            </p:nvGrpSpPr>
            <p:grpSpPr bwMode="auto">
              <a:xfrm>
                <a:off x="2976" y="0"/>
                <a:ext cx="1488" cy="538"/>
                <a:chOff x="2976" y="0"/>
                <a:chExt cx="1488" cy="538"/>
              </a:xfrm>
            </p:grpSpPr>
            <p:sp>
              <p:nvSpPr>
                <p:cNvPr id="36" name="Rectangle 2119"/>
                <p:cNvSpPr>
                  <a:spLocks noChangeArrowheads="1"/>
                </p:cNvSpPr>
                <p:nvPr/>
              </p:nvSpPr>
              <p:spPr bwMode="auto">
                <a:xfrm>
                  <a:off x="3019" y="0"/>
                  <a:ext cx="1402" cy="5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endParaRPr lang="en-US" altLang="en-US" sz="2000" b="1" dirty="0" smtClean="0">
                    <a:cs typeface="Times New Roman" charset="0"/>
                  </a:endParaRPr>
                </a:p>
                <a:p>
                  <a:pPr algn="ctr"/>
                  <a:r>
                    <a:rPr lang="en-US" altLang="en-US" sz="1600" b="1" dirty="0" smtClean="0">
                      <a:cs typeface="Times New Roman" charset="0"/>
                    </a:rPr>
                    <a:t>Aversive/</a:t>
                  </a:r>
                </a:p>
                <a:p>
                  <a:pPr algn="ctr"/>
                  <a:r>
                    <a:rPr lang="en-US" altLang="en-US" sz="1600" b="1" dirty="0" err="1" smtClean="0">
                      <a:cs typeface="Times New Roman" charset="0"/>
                    </a:rPr>
                    <a:t>UnDesirable</a:t>
                  </a:r>
                  <a:endParaRPr lang="en-US" altLang="en-US" sz="1600" dirty="0">
                    <a:cs typeface="Times New Roman" charset="0"/>
                  </a:endParaRPr>
                </a:p>
                <a:p>
                  <a:pPr algn="ctr" eaLnBrk="0" hangingPunct="0"/>
                  <a:r>
                    <a:rPr lang="en-US" altLang="en-US" sz="1600" b="1" dirty="0">
                      <a:cs typeface="Times New Roman" charset="0"/>
                    </a:rPr>
                    <a:t>Stimulus</a:t>
                  </a:r>
                  <a:endParaRPr lang="en-US" altLang="en-US" sz="1600" dirty="0">
                    <a:cs typeface="Times New Roman" charset="0"/>
                  </a:endParaRPr>
                </a:p>
                <a:p>
                  <a:pPr algn="ctr" eaLnBrk="0" hangingPunct="0"/>
                  <a:endParaRPr lang="en-US" altLang="en-US" dirty="0"/>
                </a:p>
              </p:txBody>
            </p:sp>
            <p:sp>
              <p:nvSpPr>
                <p:cNvPr id="37" name="Rectangle 2138"/>
                <p:cNvSpPr>
                  <a:spLocks noChangeArrowheads="1"/>
                </p:cNvSpPr>
                <p:nvPr/>
              </p:nvSpPr>
              <p:spPr bwMode="auto">
                <a:xfrm>
                  <a:off x="2976" y="0"/>
                  <a:ext cx="1488" cy="53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2141"/>
              <p:cNvGrpSpPr>
                <a:grpSpLocks/>
              </p:cNvGrpSpPr>
              <p:nvPr/>
            </p:nvGrpSpPr>
            <p:grpSpPr bwMode="auto">
              <a:xfrm>
                <a:off x="0" y="538"/>
                <a:ext cx="1488" cy="1709"/>
                <a:chOff x="0" y="538"/>
                <a:chExt cx="1488" cy="1709"/>
              </a:xfrm>
            </p:grpSpPr>
            <p:sp>
              <p:nvSpPr>
                <p:cNvPr id="34" name="Rectangle 2120"/>
                <p:cNvSpPr>
                  <a:spLocks noChangeArrowheads="1"/>
                </p:cNvSpPr>
                <p:nvPr/>
              </p:nvSpPr>
              <p:spPr bwMode="auto">
                <a:xfrm>
                  <a:off x="43" y="538"/>
                  <a:ext cx="1402" cy="17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2000" b="1" dirty="0">
                      <a:cs typeface="Times New Roman" charset="0"/>
                    </a:rPr>
                    <a:t>Stimulus is presented or added to animal’s environment…</a:t>
                  </a:r>
                  <a:endParaRPr lang="en-US" altLang="en-US" sz="2000" dirty="0">
                    <a:cs typeface="Times New Roman" charset="0"/>
                  </a:endParaRPr>
                </a:p>
                <a:p>
                  <a:pPr eaLnBrk="0" hangingPunct="0"/>
                  <a:endParaRPr lang="en-US" altLang="en-US" dirty="0"/>
                </a:p>
              </p:txBody>
            </p:sp>
            <p:sp>
              <p:nvSpPr>
                <p:cNvPr id="35" name="Rectangle 2140"/>
                <p:cNvSpPr>
                  <a:spLocks noChangeArrowheads="1"/>
                </p:cNvSpPr>
                <p:nvPr/>
              </p:nvSpPr>
              <p:spPr bwMode="auto">
                <a:xfrm>
                  <a:off x="0" y="538"/>
                  <a:ext cx="1488" cy="17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2143"/>
              <p:cNvGrpSpPr>
                <a:grpSpLocks/>
              </p:cNvGrpSpPr>
              <p:nvPr/>
            </p:nvGrpSpPr>
            <p:grpSpPr bwMode="auto">
              <a:xfrm>
                <a:off x="1488" y="538"/>
                <a:ext cx="1488" cy="1998"/>
                <a:chOff x="1488" y="538"/>
                <a:chExt cx="1488" cy="1998"/>
              </a:xfrm>
            </p:grpSpPr>
            <p:grpSp>
              <p:nvGrpSpPr>
                <p:cNvPr id="30" name="Group 2123"/>
                <p:cNvGrpSpPr>
                  <a:grpSpLocks/>
                </p:cNvGrpSpPr>
                <p:nvPr/>
              </p:nvGrpSpPr>
              <p:grpSpPr bwMode="auto">
                <a:xfrm>
                  <a:off x="1531" y="538"/>
                  <a:ext cx="1402" cy="1998"/>
                  <a:chOff x="0" y="2142"/>
                  <a:chExt cx="1402" cy="1998"/>
                </a:xfrm>
              </p:grpSpPr>
              <p:sp>
                <p:nvSpPr>
                  <p:cNvPr id="32" name="Rectangle 212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142"/>
                    <a:ext cx="1402" cy="4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altLang="en-US" sz="1300">
                        <a:cs typeface="Times New Roman" charset="0"/>
                      </a:rPr>
                      <a:t> </a:t>
                    </a:r>
                    <a:endParaRPr lang="en-US" alt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33" name="Rectangle 212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29"/>
                    <a:ext cx="1402" cy="191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/>
                    <a:r>
                      <a:rPr lang="en-US" altLang="en-US" sz="2400" b="1" dirty="0">
                        <a:cs typeface="Times New Roman" charset="0"/>
                      </a:rPr>
                      <a:t>Positive (+) Reinforcement</a:t>
                    </a:r>
                  </a:p>
                  <a:p>
                    <a:pPr algn="ctr" eaLnBrk="0" hangingPunct="0"/>
                    <a:r>
                      <a:rPr lang="en-US" altLang="en-US" sz="2400" dirty="0">
                        <a:cs typeface="Times New Roman" charset="0"/>
                      </a:rPr>
                      <a:t>Add something you DO LIKE.</a:t>
                    </a:r>
                  </a:p>
                  <a:p>
                    <a:pPr algn="ctr" eaLnBrk="0" hangingPunct="0"/>
                    <a:r>
                      <a:rPr lang="en-US" altLang="en-US" sz="2400" dirty="0">
                        <a:cs typeface="Times New Roman" charset="0"/>
                      </a:rPr>
                      <a:t>Behavior </a:t>
                    </a:r>
                    <a:r>
                      <a:rPr lang="en-US" altLang="en-US" sz="2400" u="sng" dirty="0">
                        <a:cs typeface="Times New Roman" charset="0"/>
                      </a:rPr>
                      <a:t>Increases</a:t>
                    </a:r>
                    <a:endParaRPr lang="en-US" altLang="en-US" sz="2400" dirty="0">
                      <a:cs typeface="Times New Roman" charset="0"/>
                    </a:endParaRPr>
                  </a:p>
                  <a:p>
                    <a:pPr algn="ctr" eaLnBrk="0" hangingPunct="0"/>
                    <a:r>
                      <a:rPr lang="en-US" altLang="en-US" sz="1300" dirty="0">
                        <a:cs typeface="Times New Roman" charset="0"/>
                      </a:rPr>
                      <a:t> </a:t>
                    </a:r>
                    <a:endParaRPr lang="en-US" altLang="en-US" sz="1200" dirty="0">
                      <a:cs typeface="Times New Roman" charset="0"/>
                    </a:endParaRPr>
                  </a:p>
                  <a:p>
                    <a:pPr algn="ctr" eaLnBrk="0" hangingPunct="0"/>
                    <a:r>
                      <a:rPr lang="en-US" altLang="en-US" sz="1200" dirty="0">
                        <a:cs typeface="Times New Roman" charset="0"/>
                      </a:rPr>
                      <a:t> </a:t>
                    </a:r>
                  </a:p>
                  <a:p>
                    <a:pPr algn="ctr" eaLnBrk="0" hangingPunct="0"/>
                    <a:endParaRPr lang="en-US" altLang="en-US" dirty="0"/>
                  </a:p>
                </p:txBody>
              </p:sp>
            </p:grpSp>
            <p:sp>
              <p:nvSpPr>
                <p:cNvPr id="31" name="Rectangle 2142"/>
                <p:cNvSpPr>
                  <a:spLocks noChangeArrowheads="1"/>
                </p:cNvSpPr>
                <p:nvPr/>
              </p:nvSpPr>
              <p:spPr bwMode="auto">
                <a:xfrm>
                  <a:off x="1488" y="538"/>
                  <a:ext cx="1488" cy="17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2145"/>
              <p:cNvGrpSpPr>
                <a:grpSpLocks/>
              </p:cNvGrpSpPr>
              <p:nvPr/>
            </p:nvGrpSpPr>
            <p:grpSpPr bwMode="auto">
              <a:xfrm>
                <a:off x="2976" y="538"/>
                <a:ext cx="1488" cy="1663"/>
                <a:chOff x="2976" y="538"/>
                <a:chExt cx="1488" cy="1663"/>
              </a:xfrm>
            </p:grpSpPr>
            <p:grpSp>
              <p:nvGrpSpPr>
                <p:cNvPr id="26" name="Group 2126"/>
                <p:cNvGrpSpPr>
                  <a:grpSpLocks/>
                </p:cNvGrpSpPr>
                <p:nvPr/>
              </p:nvGrpSpPr>
              <p:grpSpPr bwMode="auto">
                <a:xfrm>
                  <a:off x="3019" y="538"/>
                  <a:ext cx="1402" cy="1663"/>
                  <a:chOff x="0" y="3851"/>
                  <a:chExt cx="1402" cy="1663"/>
                </a:xfrm>
              </p:grpSpPr>
              <p:sp>
                <p:nvSpPr>
                  <p:cNvPr id="28" name="Rectangle 21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851"/>
                    <a:ext cx="1402" cy="4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altLang="en-US" sz="1300">
                        <a:cs typeface="Times New Roman" charset="0"/>
                      </a:rPr>
                      <a:t> </a:t>
                    </a:r>
                    <a:endParaRPr lang="en-US" alt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29" name="Rectangle 21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4264"/>
                    <a:ext cx="1402" cy="125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/>
                    <a:r>
                      <a:rPr lang="en-US" altLang="en-US" sz="2000" b="1" dirty="0">
                        <a:cs typeface="Times New Roman" charset="0"/>
                      </a:rPr>
                      <a:t>Positive (+) Punishment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Add something you DO </a:t>
                    </a:r>
                    <a:r>
                      <a:rPr lang="en-US" altLang="en-US" sz="2000" b="1" u="sng" dirty="0">
                        <a:cs typeface="Times New Roman" charset="0"/>
                      </a:rPr>
                      <a:t>NOT</a:t>
                    </a:r>
                    <a:r>
                      <a:rPr lang="en-US" altLang="en-US" sz="2000" dirty="0">
                        <a:cs typeface="Times New Roman" charset="0"/>
                      </a:rPr>
                      <a:t> LIKE.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Behavior </a:t>
                    </a:r>
                    <a:r>
                      <a:rPr lang="en-US" altLang="en-US" sz="2000" u="sng" dirty="0">
                        <a:cs typeface="Times New Roman" charset="0"/>
                      </a:rPr>
                      <a:t>Decreases</a:t>
                    </a:r>
                    <a:endParaRPr lang="en-US" altLang="en-US" sz="2000" dirty="0">
                      <a:cs typeface="Times New Roman" charset="0"/>
                    </a:endParaRPr>
                  </a:p>
                  <a:p>
                    <a:pPr algn="ctr" eaLnBrk="0" hangingPunct="0"/>
                    <a:endParaRPr lang="en-US" altLang="en-US" dirty="0"/>
                  </a:p>
                </p:txBody>
              </p:sp>
            </p:grpSp>
            <p:sp>
              <p:nvSpPr>
                <p:cNvPr id="27" name="Rectangle 2144"/>
                <p:cNvSpPr>
                  <a:spLocks noChangeArrowheads="1"/>
                </p:cNvSpPr>
                <p:nvPr/>
              </p:nvSpPr>
              <p:spPr bwMode="auto">
                <a:xfrm>
                  <a:off x="2976" y="538"/>
                  <a:ext cx="1488" cy="15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2147"/>
              <p:cNvGrpSpPr>
                <a:grpSpLocks/>
              </p:cNvGrpSpPr>
              <p:nvPr/>
            </p:nvGrpSpPr>
            <p:grpSpPr bwMode="auto">
              <a:xfrm>
                <a:off x="0" y="2247"/>
                <a:ext cx="1488" cy="1834"/>
                <a:chOff x="0" y="2247"/>
                <a:chExt cx="1488" cy="1834"/>
              </a:xfrm>
            </p:grpSpPr>
            <p:sp>
              <p:nvSpPr>
                <p:cNvPr id="24" name="Rectangle 2127"/>
                <p:cNvSpPr>
                  <a:spLocks noChangeArrowheads="1"/>
                </p:cNvSpPr>
                <p:nvPr/>
              </p:nvSpPr>
              <p:spPr bwMode="auto">
                <a:xfrm>
                  <a:off x="43" y="2247"/>
                  <a:ext cx="1402" cy="183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b="1" dirty="0">
                      <a:cs typeface="Times New Roman" charset="0"/>
                    </a:rPr>
                    <a:t>Stimulus is removed or taken away from animal’s environment…</a:t>
                  </a:r>
                  <a:endParaRPr lang="en-US" altLang="en-US" dirty="0">
                    <a:cs typeface="Times New Roman" charset="0"/>
                  </a:endParaRPr>
                </a:p>
                <a:p>
                  <a:pPr eaLnBrk="0" hangingPunct="0"/>
                  <a:endParaRPr lang="en-US" altLang="en-US" dirty="0"/>
                </a:p>
              </p:txBody>
            </p:sp>
            <p:sp>
              <p:nvSpPr>
                <p:cNvPr id="25" name="Rectangle 2146"/>
                <p:cNvSpPr>
                  <a:spLocks noChangeArrowheads="1"/>
                </p:cNvSpPr>
                <p:nvPr/>
              </p:nvSpPr>
              <p:spPr bwMode="auto">
                <a:xfrm>
                  <a:off x="0" y="2247"/>
                  <a:ext cx="1488" cy="18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149"/>
              <p:cNvGrpSpPr>
                <a:grpSpLocks/>
              </p:cNvGrpSpPr>
              <p:nvPr/>
            </p:nvGrpSpPr>
            <p:grpSpPr bwMode="auto">
              <a:xfrm>
                <a:off x="1488" y="2247"/>
                <a:ext cx="1488" cy="1709"/>
                <a:chOff x="1488" y="2247"/>
                <a:chExt cx="1488" cy="1709"/>
              </a:xfrm>
            </p:grpSpPr>
            <p:grpSp>
              <p:nvGrpSpPr>
                <p:cNvPr id="20" name="Group 2130"/>
                <p:cNvGrpSpPr>
                  <a:grpSpLocks/>
                </p:cNvGrpSpPr>
                <p:nvPr/>
              </p:nvGrpSpPr>
              <p:grpSpPr bwMode="auto">
                <a:xfrm>
                  <a:off x="1518" y="2247"/>
                  <a:ext cx="1415" cy="1588"/>
                  <a:chOff x="-13" y="6108"/>
                  <a:chExt cx="1415" cy="1588"/>
                </a:xfrm>
              </p:grpSpPr>
              <p:sp>
                <p:nvSpPr>
                  <p:cNvPr id="22" name="Rectangle 212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108"/>
                    <a:ext cx="1402" cy="4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altLang="en-US" sz="1300">
                        <a:cs typeface="Times New Roman" charset="0"/>
                      </a:rPr>
                      <a:t> </a:t>
                    </a:r>
                    <a:endParaRPr lang="en-US" alt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23" name="Rectangle 2129"/>
                  <p:cNvSpPr>
                    <a:spLocks noChangeArrowheads="1"/>
                  </p:cNvSpPr>
                  <p:nvPr/>
                </p:nvSpPr>
                <p:spPr bwMode="auto">
                  <a:xfrm>
                    <a:off x="-13" y="6157"/>
                    <a:ext cx="1402" cy="153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/>
                    <a:r>
                      <a:rPr lang="en-US" altLang="en-US" sz="2000" b="1" dirty="0">
                        <a:cs typeface="Times New Roman" charset="0"/>
                      </a:rPr>
                      <a:t>Negative (-) Punishment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TAKES AWAY something you DO LIKE.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Behavior </a:t>
                    </a:r>
                    <a:r>
                      <a:rPr lang="en-US" altLang="en-US" sz="2000" u="sng" dirty="0">
                        <a:cs typeface="Times New Roman" charset="0"/>
                      </a:rPr>
                      <a:t>Decreases</a:t>
                    </a:r>
                    <a:endParaRPr lang="en-US" altLang="en-US" sz="2000" dirty="0">
                      <a:cs typeface="Times New Roman" charset="0"/>
                    </a:endParaRPr>
                  </a:p>
                  <a:p>
                    <a:pPr algn="ctr" eaLnBrk="0" hangingPunct="0"/>
                    <a:r>
                      <a:rPr lang="en-US" altLang="en-US" sz="1200" dirty="0">
                        <a:cs typeface="Times New Roman" charset="0"/>
                      </a:rPr>
                      <a:t> </a:t>
                    </a:r>
                  </a:p>
                  <a:p>
                    <a:pPr algn="ctr" eaLnBrk="0" hangingPunct="0"/>
                    <a:endParaRPr lang="en-US" altLang="en-US" dirty="0"/>
                  </a:p>
                </p:txBody>
              </p:sp>
            </p:grpSp>
            <p:sp>
              <p:nvSpPr>
                <p:cNvPr id="21" name="Rectangle 2148"/>
                <p:cNvSpPr>
                  <a:spLocks noChangeArrowheads="1"/>
                </p:cNvSpPr>
                <p:nvPr/>
              </p:nvSpPr>
              <p:spPr bwMode="auto">
                <a:xfrm>
                  <a:off x="1488" y="2247"/>
                  <a:ext cx="1488" cy="17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151"/>
              <p:cNvGrpSpPr>
                <a:grpSpLocks/>
              </p:cNvGrpSpPr>
              <p:nvPr/>
            </p:nvGrpSpPr>
            <p:grpSpPr bwMode="auto">
              <a:xfrm>
                <a:off x="2976" y="2247"/>
                <a:ext cx="1488" cy="1834"/>
                <a:chOff x="2976" y="2247"/>
                <a:chExt cx="1488" cy="1834"/>
              </a:xfrm>
            </p:grpSpPr>
            <p:grpSp>
              <p:nvGrpSpPr>
                <p:cNvPr id="16" name="Group 2133"/>
                <p:cNvGrpSpPr>
                  <a:grpSpLocks/>
                </p:cNvGrpSpPr>
                <p:nvPr/>
              </p:nvGrpSpPr>
              <p:grpSpPr bwMode="auto">
                <a:xfrm>
                  <a:off x="3019" y="2247"/>
                  <a:ext cx="1402" cy="1695"/>
                  <a:chOff x="0" y="7817"/>
                  <a:chExt cx="1402" cy="1695"/>
                </a:xfrm>
              </p:grpSpPr>
              <p:sp>
                <p:nvSpPr>
                  <p:cNvPr id="18" name="Rectangle 213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817"/>
                    <a:ext cx="1402" cy="41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r>
                      <a:rPr lang="en-US" altLang="en-US" sz="1300">
                        <a:cs typeface="Times New Roman" charset="0"/>
                      </a:rPr>
                      <a:t> </a:t>
                    </a:r>
                    <a:endParaRPr lang="en-US" altLang="en-US" sz="1200">
                      <a:cs typeface="Times New Roman" charset="0"/>
                    </a:endParaRPr>
                  </a:p>
                  <a:p>
                    <a:pPr algn="ctr" eaLnBrk="0" hangingPunct="0"/>
                    <a:endParaRPr lang="en-US" altLang="en-US"/>
                  </a:p>
                </p:txBody>
              </p:sp>
              <p:sp>
                <p:nvSpPr>
                  <p:cNvPr id="19" name="Rectangle 21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855"/>
                    <a:ext cx="1402" cy="165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/>
                    <a:r>
                      <a:rPr lang="en-US" altLang="en-US" sz="2000" b="1" dirty="0">
                        <a:cs typeface="Times New Roman" charset="0"/>
                      </a:rPr>
                      <a:t>Negative (-) Reinforcement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TAKES AWAY something you DO </a:t>
                    </a:r>
                    <a:r>
                      <a:rPr lang="en-US" altLang="en-US" sz="2000" b="1" u="sng" dirty="0">
                        <a:cs typeface="Times New Roman" charset="0"/>
                      </a:rPr>
                      <a:t>NOT</a:t>
                    </a:r>
                    <a:r>
                      <a:rPr lang="en-US" altLang="en-US" sz="2000" dirty="0">
                        <a:cs typeface="Times New Roman" charset="0"/>
                      </a:rPr>
                      <a:t> LIKE.</a:t>
                    </a:r>
                  </a:p>
                  <a:p>
                    <a:pPr algn="ctr" eaLnBrk="0" hangingPunct="0"/>
                    <a:r>
                      <a:rPr lang="en-US" altLang="en-US" sz="2000" dirty="0">
                        <a:cs typeface="Times New Roman" charset="0"/>
                      </a:rPr>
                      <a:t>Behavior </a:t>
                    </a:r>
                    <a:r>
                      <a:rPr lang="en-US" altLang="en-US" sz="2000" u="sng" dirty="0">
                        <a:cs typeface="Times New Roman" charset="0"/>
                      </a:rPr>
                      <a:t>Increases</a:t>
                    </a:r>
                    <a:endParaRPr lang="en-US" altLang="en-US" sz="2000" dirty="0">
                      <a:cs typeface="Times New Roman" charset="0"/>
                    </a:endParaRPr>
                  </a:p>
                  <a:p>
                    <a:pPr algn="ctr" eaLnBrk="0" hangingPunct="0"/>
                    <a:r>
                      <a:rPr lang="en-US" altLang="en-US" sz="1300" dirty="0">
                        <a:cs typeface="Times New Roman" charset="0"/>
                      </a:rPr>
                      <a:t> </a:t>
                    </a:r>
                    <a:endParaRPr lang="en-US" altLang="en-US" sz="1200" dirty="0">
                      <a:cs typeface="Times New Roman" charset="0"/>
                    </a:endParaRPr>
                  </a:p>
                  <a:p>
                    <a:pPr algn="ctr" eaLnBrk="0" hangingPunct="0"/>
                    <a:r>
                      <a:rPr lang="en-US" altLang="en-US" sz="1200" dirty="0">
                        <a:cs typeface="Times New Roman" charset="0"/>
                      </a:rPr>
                      <a:t> </a:t>
                    </a:r>
                  </a:p>
                  <a:p>
                    <a:pPr algn="ctr" eaLnBrk="0" hangingPunct="0"/>
                    <a:endParaRPr lang="en-US" altLang="en-US" dirty="0"/>
                  </a:p>
                </p:txBody>
              </p:sp>
            </p:grpSp>
            <p:sp>
              <p:nvSpPr>
                <p:cNvPr id="17" name="Rectangle 2150"/>
                <p:cNvSpPr>
                  <a:spLocks noChangeArrowheads="1"/>
                </p:cNvSpPr>
                <p:nvPr/>
              </p:nvSpPr>
              <p:spPr bwMode="auto">
                <a:xfrm>
                  <a:off x="2976" y="2247"/>
                  <a:ext cx="1488" cy="18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Rectangle 2153"/>
            <p:cNvSpPr>
              <a:spLocks noChangeArrowheads="1"/>
            </p:cNvSpPr>
            <p:nvPr/>
          </p:nvSpPr>
          <p:spPr bwMode="auto">
            <a:xfrm>
              <a:off x="-3" y="-3"/>
              <a:ext cx="4470" cy="4087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7033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2"/>
            <a:ext cx="4506118" cy="350897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Shaping</a:t>
            </a:r>
            <a:r>
              <a:rPr lang="en-US" dirty="0" smtClean="0"/>
              <a:t>-mold a behavior</a:t>
            </a:r>
          </a:p>
          <a:p>
            <a:r>
              <a:rPr lang="en-US" b="1" dirty="0" smtClean="0"/>
              <a:t>Discriminative Stimuli</a:t>
            </a:r>
            <a:r>
              <a:rPr lang="en-US" dirty="0" smtClean="0"/>
              <a:t>: cues that influence operant conditioning by indicating probable consequences of a response</a:t>
            </a:r>
          </a:p>
          <a:p>
            <a:r>
              <a:rPr lang="en-US" b="1" dirty="0" smtClean="0"/>
              <a:t>Resistance to extinction</a:t>
            </a:r>
            <a:r>
              <a:rPr lang="en-US" dirty="0" smtClean="0"/>
              <a:t>-when an organism continues to make a response after </a:t>
            </a:r>
            <a:r>
              <a:rPr lang="en-US" dirty="0" err="1" smtClean="0"/>
              <a:t>reinforcer</a:t>
            </a:r>
            <a:r>
              <a:rPr lang="en-US" dirty="0" smtClean="0"/>
              <a:t> has been terminated</a:t>
            </a:r>
          </a:p>
          <a:p>
            <a:endParaRPr lang="en-US" dirty="0"/>
          </a:p>
        </p:txBody>
      </p:sp>
      <p:pic>
        <p:nvPicPr>
          <p:cNvPr id="2050" name="Picture 2" descr="http://202.194.48.102/englishonline/wsjs/ss/GraduatEnglish/unit3/GINTR3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611" y="990600"/>
            <a:ext cx="314325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2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271</TotalTime>
  <Words>208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Operant Conditioning</vt:lpstr>
      <vt:lpstr>Classical vs Operant Conditioning</vt:lpstr>
      <vt:lpstr>Operant Conditioning: Rewards and Punishments</vt:lpstr>
      <vt:lpstr>B.F. Skinner’s Famous Experiment</vt:lpstr>
      <vt:lpstr>Reinforcement/Punishment</vt:lpstr>
      <vt:lpstr>PowerPoint Presentation</vt:lpstr>
      <vt:lpstr>Other Terms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Operant Conditioning</dc:title>
  <dc:creator>eparas</dc:creator>
  <cp:lastModifiedBy>eparas</cp:lastModifiedBy>
  <cp:revision>14</cp:revision>
  <dcterms:created xsi:type="dcterms:W3CDTF">2015-11-03T04:29:43Z</dcterms:created>
  <dcterms:modified xsi:type="dcterms:W3CDTF">2017-11-09T20:10:27Z</dcterms:modified>
</cp:coreProperties>
</file>