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727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5C900-8A66-4FC7-B93C-808792AE34E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954EDF2-A38F-4BB2-B5EC-5E95410E436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NOBLLS</a:t>
          </a:r>
          <a:endParaRPr kumimoji="0" lang="en-US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Priests, Leading Warriors</a:t>
          </a:r>
        </a:p>
      </dgm:t>
    </dgm:pt>
    <dgm:pt modelId="{6783A878-F600-49FA-84FF-5C2A4B1B9F89}" type="parTrans" cxnId="{AEBFBB06-A671-4250-89A0-F892EC3AAF07}">
      <dgm:prSet/>
      <dgm:spPr/>
    </dgm:pt>
    <dgm:pt modelId="{2DA3E153-2FE3-4DD9-9377-24C53D958DB1}" type="sibTrans" cxnId="{AEBFBB06-A671-4250-89A0-F892EC3AAF07}">
      <dgm:prSet/>
      <dgm:spPr/>
    </dgm:pt>
    <dgm:pt modelId="{D81A76FD-580B-45A5-BE5C-3A0D9A07183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MERCHANTS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SPECIALIZED KNOWLEDGE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Master Artisans</a:t>
          </a:r>
        </a:p>
      </dgm:t>
    </dgm:pt>
    <dgm:pt modelId="{519BA2B3-1C62-458A-AE6B-CDB4A18129DC}" type="parTrans" cxnId="{56CE90B0-5FAE-4C69-9012-FD07C69582A2}">
      <dgm:prSet/>
      <dgm:spPr/>
    </dgm:pt>
    <dgm:pt modelId="{4673771A-5A16-4910-9AB5-AEB7947E386E}" type="sibTrans" cxnId="{56CE90B0-5FAE-4C69-9012-FD07C69582A2}">
      <dgm:prSet/>
      <dgm:spPr/>
    </dgm:pt>
    <dgm:pt modelId="{9568D923-6B71-43D9-B1A0-9E339B5F06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PEASANTS</a:t>
          </a:r>
        </a:p>
      </dgm:t>
    </dgm:pt>
    <dgm:pt modelId="{6A469C89-5309-45DF-9333-2E957A061AA6}" type="parTrans" cxnId="{BB9A5FA6-B805-46C3-AC6D-49D0BE055222}">
      <dgm:prSet/>
      <dgm:spPr/>
    </dgm:pt>
    <dgm:pt modelId="{D4F26380-EE97-403E-BD56-66E39070854D}" type="sibTrans" cxnId="{BB9A5FA6-B805-46C3-AC6D-49D0BE055222}">
      <dgm:prSet/>
      <dgm:spPr/>
    </dgm:pt>
    <dgm:pt modelId="{35935A9E-67C8-44EA-A8A8-A6382515ADFB}" type="pres">
      <dgm:prSet presAssocID="{4E15C900-8A66-4FC7-B93C-808792AE34EB}" presName="Name0" presStyleCnt="0">
        <dgm:presLayoutVars>
          <dgm:dir/>
          <dgm:animLvl val="lvl"/>
          <dgm:resizeHandles val="exact"/>
        </dgm:presLayoutVars>
      </dgm:prSet>
      <dgm:spPr/>
    </dgm:pt>
    <dgm:pt modelId="{892B1771-7647-4EBF-A098-CB7611A6CD67}" type="pres">
      <dgm:prSet presAssocID="{4954EDF2-A38F-4BB2-B5EC-5E95410E4366}" presName="Name8" presStyleCnt="0"/>
      <dgm:spPr/>
    </dgm:pt>
    <dgm:pt modelId="{AA636092-4F3B-4172-9344-BF232CBD9261}" type="pres">
      <dgm:prSet presAssocID="{4954EDF2-A38F-4BB2-B5EC-5E95410E436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62D2-8943-4D13-BEDA-3C4E70A17F88}" type="pres">
      <dgm:prSet presAssocID="{4954EDF2-A38F-4BB2-B5EC-5E95410E43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78291-9647-4E9E-89FD-E9924E90D020}" type="pres">
      <dgm:prSet presAssocID="{D81A76FD-580B-45A5-BE5C-3A0D9A071834}" presName="Name8" presStyleCnt="0"/>
      <dgm:spPr/>
    </dgm:pt>
    <dgm:pt modelId="{9988D0A0-3F1D-4A58-A2E4-6C63B0FAB443}" type="pres">
      <dgm:prSet presAssocID="{D81A76FD-580B-45A5-BE5C-3A0D9A07183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CDDA7-B7AC-4E8D-9CBC-25DCE05BB4A7}" type="pres">
      <dgm:prSet presAssocID="{D81A76FD-580B-45A5-BE5C-3A0D9A0718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6A049-8B64-471C-8482-778CA865E4DF}" type="pres">
      <dgm:prSet presAssocID="{9568D923-6B71-43D9-B1A0-9E339B5F062C}" presName="Name8" presStyleCnt="0"/>
      <dgm:spPr/>
    </dgm:pt>
    <dgm:pt modelId="{3D94B5DD-1267-4AF3-911E-B557C2DAAFD3}" type="pres">
      <dgm:prSet presAssocID="{9568D923-6B71-43D9-B1A0-9E339B5F062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2B83C-420A-4DA3-B5A5-B961590DFF50}" type="pres">
      <dgm:prSet presAssocID="{9568D923-6B71-43D9-B1A0-9E339B5F06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90361-BDF1-44FB-8643-E1F00AE3C010}" type="presOf" srcId="{4954EDF2-A38F-4BB2-B5EC-5E95410E4366}" destId="{FF5562D2-8943-4D13-BEDA-3C4E70A17F88}" srcOrd="1" destOrd="0" presId="urn:microsoft.com/office/officeart/2005/8/layout/pyramid1"/>
    <dgm:cxn modelId="{BB9A5FA6-B805-46C3-AC6D-49D0BE055222}" srcId="{4E15C900-8A66-4FC7-B93C-808792AE34EB}" destId="{9568D923-6B71-43D9-B1A0-9E339B5F062C}" srcOrd="2" destOrd="0" parTransId="{6A469C89-5309-45DF-9333-2E957A061AA6}" sibTransId="{D4F26380-EE97-403E-BD56-66E39070854D}"/>
    <dgm:cxn modelId="{56CE90B0-5FAE-4C69-9012-FD07C69582A2}" srcId="{4E15C900-8A66-4FC7-B93C-808792AE34EB}" destId="{D81A76FD-580B-45A5-BE5C-3A0D9A071834}" srcOrd="1" destOrd="0" parTransId="{519BA2B3-1C62-458A-AE6B-CDB4A18129DC}" sibTransId="{4673771A-5A16-4910-9AB5-AEB7947E386E}"/>
    <dgm:cxn modelId="{B4D2123E-072A-4550-B293-687C0DBDF414}" type="presOf" srcId="{4E15C900-8A66-4FC7-B93C-808792AE34EB}" destId="{35935A9E-67C8-44EA-A8A8-A6382515ADFB}" srcOrd="0" destOrd="0" presId="urn:microsoft.com/office/officeart/2005/8/layout/pyramid1"/>
    <dgm:cxn modelId="{BF6E0019-F0E1-4F8E-9975-8CE316CBD97C}" type="presOf" srcId="{D81A76FD-580B-45A5-BE5C-3A0D9A071834}" destId="{81ECDDA7-B7AC-4E8D-9CBC-25DCE05BB4A7}" srcOrd="1" destOrd="0" presId="urn:microsoft.com/office/officeart/2005/8/layout/pyramid1"/>
    <dgm:cxn modelId="{E7380516-FC81-4B95-AEC9-898D93876D65}" type="presOf" srcId="{D81A76FD-580B-45A5-BE5C-3A0D9A071834}" destId="{9988D0A0-3F1D-4A58-A2E4-6C63B0FAB443}" srcOrd="0" destOrd="0" presId="urn:microsoft.com/office/officeart/2005/8/layout/pyramid1"/>
    <dgm:cxn modelId="{6D0BE254-FB1C-4E52-B2AD-FAEC79712982}" type="presOf" srcId="{9568D923-6B71-43D9-B1A0-9E339B5F062C}" destId="{26C2B83C-420A-4DA3-B5A5-B961590DFF50}" srcOrd="1" destOrd="0" presId="urn:microsoft.com/office/officeart/2005/8/layout/pyramid1"/>
    <dgm:cxn modelId="{AEBFBB06-A671-4250-89A0-F892EC3AAF07}" srcId="{4E15C900-8A66-4FC7-B93C-808792AE34EB}" destId="{4954EDF2-A38F-4BB2-B5EC-5E95410E4366}" srcOrd="0" destOrd="0" parTransId="{6783A878-F600-49FA-84FF-5C2A4B1B9F89}" sibTransId="{2DA3E153-2FE3-4DD9-9377-24C53D958DB1}"/>
    <dgm:cxn modelId="{F16B2E03-35C9-43C5-8E6A-BDAF2B2C6C1C}" type="presOf" srcId="{4954EDF2-A38F-4BB2-B5EC-5E95410E4366}" destId="{AA636092-4F3B-4172-9344-BF232CBD9261}" srcOrd="0" destOrd="0" presId="urn:microsoft.com/office/officeart/2005/8/layout/pyramid1"/>
    <dgm:cxn modelId="{B16ABF9C-1AB0-4D5B-86FB-41C283360680}" type="presOf" srcId="{9568D923-6B71-43D9-B1A0-9E339B5F062C}" destId="{3D94B5DD-1267-4AF3-911E-B557C2DAAFD3}" srcOrd="0" destOrd="0" presId="urn:microsoft.com/office/officeart/2005/8/layout/pyramid1"/>
    <dgm:cxn modelId="{0368DA97-6517-4D22-A853-43F63613E771}" type="presParOf" srcId="{35935A9E-67C8-44EA-A8A8-A6382515ADFB}" destId="{892B1771-7647-4EBF-A098-CB7611A6CD67}" srcOrd="0" destOrd="0" presId="urn:microsoft.com/office/officeart/2005/8/layout/pyramid1"/>
    <dgm:cxn modelId="{9320E7FE-DD08-4C80-AAD4-27957A04FBB5}" type="presParOf" srcId="{892B1771-7647-4EBF-A098-CB7611A6CD67}" destId="{AA636092-4F3B-4172-9344-BF232CBD9261}" srcOrd="0" destOrd="0" presId="urn:microsoft.com/office/officeart/2005/8/layout/pyramid1"/>
    <dgm:cxn modelId="{31BF849A-F31A-4C42-A952-6293DF6D6E8D}" type="presParOf" srcId="{892B1771-7647-4EBF-A098-CB7611A6CD67}" destId="{FF5562D2-8943-4D13-BEDA-3C4E70A17F88}" srcOrd="1" destOrd="0" presId="urn:microsoft.com/office/officeart/2005/8/layout/pyramid1"/>
    <dgm:cxn modelId="{D2B9DCFC-A697-467F-A304-A68D4336062F}" type="presParOf" srcId="{35935A9E-67C8-44EA-A8A8-A6382515ADFB}" destId="{77A78291-9647-4E9E-89FD-E9924E90D020}" srcOrd="1" destOrd="0" presId="urn:microsoft.com/office/officeart/2005/8/layout/pyramid1"/>
    <dgm:cxn modelId="{C71BA62F-E4FF-4F5B-AB8D-1F2069723F10}" type="presParOf" srcId="{77A78291-9647-4E9E-89FD-E9924E90D020}" destId="{9988D0A0-3F1D-4A58-A2E4-6C63B0FAB443}" srcOrd="0" destOrd="0" presId="urn:microsoft.com/office/officeart/2005/8/layout/pyramid1"/>
    <dgm:cxn modelId="{DB557DAA-FD10-4FB7-A3FB-5206370A1574}" type="presParOf" srcId="{77A78291-9647-4E9E-89FD-E9924E90D020}" destId="{81ECDDA7-B7AC-4E8D-9CBC-25DCE05BB4A7}" srcOrd="1" destOrd="0" presId="urn:microsoft.com/office/officeart/2005/8/layout/pyramid1"/>
    <dgm:cxn modelId="{F05EABE3-C4A9-491E-B076-C8FE5CBE3281}" type="presParOf" srcId="{35935A9E-67C8-44EA-A8A8-A6382515ADFB}" destId="{85B6A049-8B64-471C-8482-778CA865E4DF}" srcOrd="2" destOrd="0" presId="urn:microsoft.com/office/officeart/2005/8/layout/pyramid1"/>
    <dgm:cxn modelId="{483685D1-2778-4714-8022-02E10AB578F9}" type="presParOf" srcId="{85B6A049-8B64-471C-8482-778CA865E4DF}" destId="{3D94B5DD-1267-4AF3-911E-B557C2DAAFD3}" srcOrd="0" destOrd="0" presId="urn:microsoft.com/office/officeart/2005/8/layout/pyramid1"/>
    <dgm:cxn modelId="{85396E1A-0C72-4797-B0DF-8E9056671CC3}" type="presParOf" srcId="{85B6A049-8B64-471C-8482-778CA865E4DF}" destId="{26C2B83C-420A-4DA3-B5A5-B961590DFF5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36092-4F3B-4172-9344-BF232CBD9261}">
      <dsp:nvSpPr>
        <dsp:cNvPr id="0" name=""/>
        <dsp:cNvSpPr/>
      </dsp:nvSpPr>
      <dsp:spPr>
        <a:xfrm>
          <a:off x="4825999" y="0"/>
          <a:ext cx="4826000" cy="1879600"/>
        </a:xfrm>
        <a:prstGeom prst="trapezoid">
          <a:avLst>
            <a:gd name="adj" fmla="val 128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NOBLLS</a:t>
          </a:r>
          <a:endParaRPr kumimoji="0" lang="en-US" altLang="en-US" sz="3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Priests, Leading Warriors</a:t>
          </a:r>
        </a:p>
      </dsp:txBody>
      <dsp:txXfrm>
        <a:off x="4825999" y="0"/>
        <a:ext cx="4826000" cy="1879600"/>
      </dsp:txXfrm>
    </dsp:sp>
    <dsp:sp modelId="{9988D0A0-3F1D-4A58-A2E4-6C63B0FAB443}">
      <dsp:nvSpPr>
        <dsp:cNvPr id="0" name=""/>
        <dsp:cNvSpPr/>
      </dsp:nvSpPr>
      <dsp:spPr>
        <a:xfrm>
          <a:off x="2412999" y="1879600"/>
          <a:ext cx="9652000" cy="1879600"/>
        </a:xfrm>
        <a:prstGeom prst="trapezoid">
          <a:avLst>
            <a:gd name="adj" fmla="val 128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MERCHANTS &amp;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SPECIALIZED KNOWLEDGE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Master Artisans</a:t>
          </a:r>
        </a:p>
      </dsp:txBody>
      <dsp:txXfrm>
        <a:off x="4102099" y="1879600"/>
        <a:ext cx="6273800" cy="1879600"/>
      </dsp:txXfrm>
    </dsp:sp>
    <dsp:sp modelId="{3D94B5DD-1267-4AF3-911E-B557C2DAAFD3}">
      <dsp:nvSpPr>
        <dsp:cNvPr id="0" name=""/>
        <dsp:cNvSpPr/>
      </dsp:nvSpPr>
      <dsp:spPr>
        <a:xfrm>
          <a:off x="0" y="3759200"/>
          <a:ext cx="14478000" cy="1879600"/>
        </a:xfrm>
        <a:prstGeom prst="trapezoid">
          <a:avLst>
            <a:gd name="adj" fmla="val 1283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3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PEASANTS</a:t>
          </a:r>
        </a:p>
      </dsp:txBody>
      <dsp:txXfrm>
        <a:off x="2533649" y="3759200"/>
        <a:ext cx="9410700" cy="187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ABD3-8D8A-408C-811A-600C1C859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7221BE-BD22-422C-9203-D88D41BDF64B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56C060-C4C0-4AA9-BE79-4B21CDA146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emayantraveler.com/Web-guatemala_-_girl_with_candles.gif&amp;imgrefurl=http://www.themayantraveler.com/&amp;h=198&amp;w=190&amp;sz=28&amp;hl=en&amp;start=7&amp;tbnid=5N6URRt9Hht2_M:&amp;tbnh=104&amp;tbnw=100&amp;prev=/images?q%3Dmayan%2Bsociety%2B%26ndsp%3D20%26svnum%3D10%26hl%3Den%26rls%3Dcom.microsoft:en-US%26sa%3D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upload.wikimedia.org/wikipedia/en/7/7c/Mayan_Jade_.jpg" TargetMode="Externa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Pair Share: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000" dirty="0" smtClean="0"/>
          </a:p>
          <a:p>
            <a:r>
              <a:rPr lang="en-US" sz="6000" dirty="0" smtClean="0"/>
              <a:t>What makes a civilization “advanced”?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900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36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Mesoamerican Agriculture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585118"/>
            <a:ext cx="18288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Maize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12292" name="Picture 8" descr="cocoa_p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61509"/>
            <a:ext cx="1820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2" descr="colorful varieties of corn co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7487"/>
            <a:ext cx="25527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 descr="2177636-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91612"/>
            <a:ext cx="2781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6" descr="chill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8041"/>
            <a:ext cx="2089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8" descr="squashSeedsav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2009"/>
            <a:ext cx="4257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7010400" y="6095278"/>
            <a:ext cx="1828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Cocoa</a:t>
            </a:r>
          </a:p>
          <a:p>
            <a:pPr eaLnBrk="1" hangingPunct="1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1143000" y="3312246"/>
            <a:ext cx="1981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Squash</a:t>
            </a:r>
          </a:p>
          <a:p>
            <a:pPr eaLnBrk="1" hangingPunct="1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12299" name="Rectangle 21"/>
          <p:cNvSpPr>
            <a:spLocks noChangeArrowheads="1"/>
          </p:cNvSpPr>
          <p:nvPr/>
        </p:nvSpPr>
        <p:spPr bwMode="auto">
          <a:xfrm>
            <a:off x="4343400" y="2317605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Beans</a:t>
            </a:r>
          </a:p>
          <a:p>
            <a:pPr eaLnBrk="1" hangingPunct="1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12300" name="Rectangle 22"/>
          <p:cNvSpPr>
            <a:spLocks noChangeArrowheads="1"/>
          </p:cNvSpPr>
          <p:nvPr/>
        </p:nvSpPr>
        <p:spPr bwMode="auto">
          <a:xfrm>
            <a:off x="4648200" y="3538824"/>
            <a:ext cx="1828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Chilies</a:t>
            </a:r>
          </a:p>
          <a:p>
            <a:pPr eaLnBrk="1" hangingPunct="1">
              <a:spcBef>
                <a:spcPct val="2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0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Farming Practices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Slash-and-burn</a:t>
            </a:r>
          </a:p>
          <a:p>
            <a:pPr eaLnBrk="1" hangingPunct="1"/>
            <a:r>
              <a:rPr lang="en-US" altLang="en-US" dirty="0" smtClean="0"/>
              <a:t>Hilltop terracing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4340" name="Picture 9" descr="69216821_0f9827a9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slash_bu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1788"/>
            <a:ext cx="35814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562600" y="4038600"/>
            <a:ext cx="2514600" cy="2209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Wealth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562600" y="609600"/>
            <a:ext cx="2514600" cy="2209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Trading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066800" y="4038600"/>
            <a:ext cx="2514600" cy="2209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Social </a:t>
            </a:r>
          </a:p>
          <a:p>
            <a:pPr algn="ctr" eaLnBrk="1" hangingPunct="1"/>
            <a:r>
              <a:rPr lang="en-US" altLang="en-US"/>
              <a:t>Classes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990600" y="685800"/>
            <a:ext cx="2514600" cy="2209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Huge </a:t>
            </a:r>
          </a:p>
          <a:p>
            <a:pPr algn="ctr" eaLnBrk="1" hangingPunct="1"/>
            <a:r>
              <a:rPr lang="en-US" altLang="en-US"/>
              <a:t>Production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505200" y="1752600"/>
            <a:ext cx="2057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6858000" y="2819400"/>
            <a:ext cx="0" cy="1219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H="1">
            <a:off x="3581400" y="5181600"/>
            <a:ext cx="1981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7" grpId="0" animBg="1"/>
      <p:bldP spid="11278" grpId="0" animBg="1"/>
      <p:bldP spid="112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maya-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5113"/>
            <a:ext cx="8743950" cy="659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4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7184472"/>
              </p:ext>
            </p:extLst>
          </p:nvPr>
        </p:nvGraphicFramePr>
        <p:xfrm>
          <a:off x="-2743200" y="1219200"/>
          <a:ext cx="14478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352800" y="228600"/>
            <a:ext cx="2362200" cy="1676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/>
              <a:t>God-King</a:t>
            </a:r>
          </a:p>
        </p:txBody>
      </p:sp>
      <p:pic>
        <p:nvPicPr>
          <p:cNvPr id="1032" name="Picture 13" descr="mayanbatt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1714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4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098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Religion Ruled Life:</a:t>
            </a:r>
            <a:br>
              <a:rPr lang="en-US" altLang="en-US" u="sng" dirty="0" smtClean="0"/>
            </a:br>
            <a:r>
              <a:rPr lang="en-US" altLang="en-US" u="sng" dirty="0" smtClean="0"/>
              <a:t>A God for Everything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Colors</a:t>
            </a:r>
          </a:p>
          <a:p>
            <a:pPr eaLnBrk="1" hangingPunct="1"/>
            <a:r>
              <a:rPr lang="en-US" altLang="en-US" dirty="0" smtClean="0"/>
              <a:t>Directions</a:t>
            </a:r>
          </a:p>
          <a:p>
            <a:pPr eaLnBrk="1" hangingPunct="1"/>
            <a:r>
              <a:rPr lang="en-US" altLang="en-US" dirty="0" smtClean="0"/>
              <a:t>Weather</a:t>
            </a:r>
          </a:p>
          <a:p>
            <a:pPr eaLnBrk="1" hangingPunct="1"/>
            <a:r>
              <a:rPr lang="en-US" altLang="en-US" dirty="0" smtClean="0"/>
              <a:t>Holidays</a:t>
            </a:r>
          </a:p>
          <a:p>
            <a:pPr eaLnBrk="1" hangingPunct="1"/>
            <a:r>
              <a:rPr lang="en-US" altLang="en-US" dirty="0" smtClean="0"/>
              <a:t>Birth / Death</a:t>
            </a:r>
          </a:p>
          <a:p>
            <a:pPr eaLnBrk="1" hangingPunct="1"/>
            <a:r>
              <a:rPr lang="en-US" altLang="en-US" dirty="0" smtClean="0"/>
              <a:t>Days</a:t>
            </a:r>
          </a:p>
          <a:p>
            <a:pPr eaLnBrk="1" hangingPunct="1"/>
            <a:r>
              <a:rPr lang="en-US" altLang="en-US" dirty="0" smtClean="0"/>
              <a:t>Corn, Cocoa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 typeface="Wingdings"/>
              <a:buChar char="à"/>
            </a:pPr>
            <a:r>
              <a:rPr lang="en-US" altLang="en-US" dirty="0" smtClean="0"/>
              <a:t>All Revealed in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Calendar</a:t>
            </a:r>
          </a:p>
        </p:txBody>
      </p:sp>
      <p:sp>
        <p:nvSpPr>
          <p:cNvPr id="17412" name="Rectangle 16"/>
          <p:cNvSpPr>
            <a:spLocks noChangeArrowheads="1"/>
          </p:cNvSpPr>
          <p:nvPr/>
        </p:nvSpPr>
        <p:spPr bwMode="auto">
          <a:xfrm>
            <a:off x="5503863" y="4222171"/>
            <a:ext cx="3640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" b="1" dirty="0">
                <a:solidFill>
                  <a:srgbClr val="CC3300"/>
                </a:solidFill>
                <a:cs typeface="Arial" charset="0"/>
              </a:rPr>
              <a:t/>
            </a:r>
            <a:br>
              <a:rPr lang="en-US" altLang="en-US" sz="600" b="1" dirty="0">
                <a:solidFill>
                  <a:srgbClr val="CC3300"/>
                </a:solidFill>
                <a:cs typeface="Arial" charset="0"/>
              </a:rPr>
            </a:br>
            <a:r>
              <a:rPr lang="en-US" altLang="en-US" sz="1600" b="1" dirty="0">
                <a:solidFill>
                  <a:srgbClr val="800000"/>
                </a:solidFill>
                <a:cs typeface="Arial" charset="0"/>
              </a:rPr>
              <a:t>Carved effigy  of the rain god </a:t>
            </a:r>
            <a:r>
              <a:rPr lang="en-US" altLang="en-US" sz="1600" b="1" dirty="0" err="1">
                <a:solidFill>
                  <a:srgbClr val="800000"/>
                </a:solidFill>
                <a:cs typeface="Arial" charset="0"/>
              </a:rPr>
              <a:t>Chac</a:t>
            </a:r>
            <a:r>
              <a:rPr lang="en-US" altLang="en-US" sz="1600" b="1" dirty="0">
                <a:solidFill>
                  <a:srgbClr val="800000"/>
                </a:solidFill>
                <a:cs typeface="Arial" charset="0"/>
              </a:rPr>
              <a:t>.</a:t>
            </a:r>
            <a:r>
              <a:rPr lang="en-US" altLang="en-US" sz="900" dirty="0"/>
              <a:t> </a:t>
            </a:r>
            <a:endParaRPr lang="en-US" altLang="en-US" sz="1800" dirty="0"/>
          </a:p>
        </p:txBody>
      </p:sp>
      <p:pic>
        <p:nvPicPr>
          <p:cNvPr id="17413" name="Picture 17" descr="Mayan carved stone effi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73525"/>
            <a:ext cx="35814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8" descr="Mayan book of Chilam Balam referring to the cocoa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95850"/>
            <a:ext cx="21812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0" descr="dmMH49corn_g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92" y="4100512"/>
            <a:ext cx="18780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0198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/>
              <a:t>Religious Rituals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Offerings</a:t>
            </a:r>
          </a:p>
          <a:p>
            <a:pPr eaLnBrk="1" hangingPunct="1"/>
            <a:r>
              <a:rPr lang="en-US" altLang="en-US" dirty="0" smtClean="0"/>
              <a:t>Incense</a:t>
            </a:r>
          </a:p>
          <a:p>
            <a:pPr eaLnBrk="1" hangingPunct="1"/>
            <a:r>
              <a:rPr lang="en-US" altLang="en-US" dirty="0" smtClean="0"/>
              <a:t>Blood</a:t>
            </a:r>
          </a:p>
          <a:p>
            <a:pPr lvl="1" eaLnBrk="1" hangingPunct="1"/>
            <a:r>
              <a:rPr lang="en-US" altLang="en-US" dirty="0" smtClean="0"/>
              <a:t>Piercing</a:t>
            </a:r>
          </a:p>
          <a:p>
            <a:pPr eaLnBrk="1" hangingPunct="1"/>
            <a:r>
              <a:rPr lang="en-US" altLang="en-US" dirty="0" smtClean="0"/>
              <a:t>Human Sacrifices</a:t>
            </a:r>
          </a:p>
          <a:p>
            <a:pPr lvl="1" eaLnBrk="1" hangingPunct="1"/>
            <a:r>
              <a:rPr lang="en-US" altLang="en-US" i="1" dirty="0" err="1" smtClean="0"/>
              <a:t>cenote</a:t>
            </a:r>
            <a:endParaRPr lang="en-US" altLang="en-US" i="1" dirty="0" smtClean="0"/>
          </a:p>
          <a:p>
            <a:pPr eaLnBrk="1" hangingPunct="1">
              <a:buFontTx/>
              <a:buNone/>
            </a:pPr>
            <a:endParaRPr lang="en-US" altLang="en-US" i="1" dirty="0" smtClean="0"/>
          </a:p>
          <a:p>
            <a:pPr eaLnBrk="1" hangingPunct="1">
              <a:buFontTx/>
              <a:buNone/>
            </a:pPr>
            <a:r>
              <a:rPr lang="en-US" altLang="en-US" i="1" dirty="0" smtClean="0"/>
              <a:t>Why?</a:t>
            </a:r>
            <a:r>
              <a:rPr lang="en-US" altLang="en-US" dirty="0" smtClean="0"/>
              <a:t>  </a:t>
            </a:r>
            <a:r>
              <a:rPr lang="en-US" altLang="en-US" dirty="0" smtClean="0">
                <a:sym typeface="Wingdings" pitchFamily="2" charset="2"/>
              </a:rPr>
              <a:t>  Balance, Ultimate offering</a:t>
            </a:r>
            <a:endParaRPr lang="en-US" altLang="en-US" dirty="0" smtClean="0"/>
          </a:p>
        </p:txBody>
      </p:sp>
      <p:pic>
        <p:nvPicPr>
          <p:cNvPr id="19460" name="Picture 5" descr="Web-mexico_-_maya_cerem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79558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Web-guatemala_-_girl_with_candl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19796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Image:Mayan Jade 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14600"/>
            <a:ext cx="255905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6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Amazing Feats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Mathematics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Astronomy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Calendar</a:t>
            </a:r>
          </a:p>
        </p:txBody>
      </p:sp>
      <p:pic>
        <p:nvPicPr>
          <p:cNvPr id="20484" name="Picture 5" descr="180px-M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171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dresdenco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4606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uxmal1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3276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azte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3849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7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Mayan Calendar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260-day religious calendar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365-day solar calendar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Based on </a:t>
            </a:r>
          </a:p>
          <a:p>
            <a:pPr lvl="1" eaLnBrk="1" hangingPunct="1"/>
            <a:r>
              <a:rPr lang="en-US" altLang="en-US" dirty="0" smtClean="0"/>
              <a:t>OBSERVATION</a:t>
            </a:r>
          </a:p>
          <a:p>
            <a:pPr lvl="2" eaLnBrk="1" hangingPunct="1"/>
            <a:r>
              <a:rPr lang="en-US" altLang="en-US" dirty="0" smtClean="0"/>
              <a:t>Planets, sun, moon</a:t>
            </a:r>
          </a:p>
          <a:p>
            <a:pPr lvl="1" eaLnBrk="1" hangingPunct="1"/>
            <a:r>
              <a:rPr lang="en-US" altLang="en-US" dirty="0" smtClean="0"/>
              <a:t>MATHEMATICS</a:t>
            </a:r>
          </a:p>
          <a:p>
            <a:pPr lvl="2" eaLnBrk="1" hangingPunct="1"/>
            <a:r>
              <a:rPr lang="en-US" altLang="en-US" dirty="0" smtClean="0"/>
              <a:t>Zero, dots &amp; bar</a:t>
            </a:r>
          </a:p>
          <a:p>
            <a:pPr lvl="2" eaLnBrk="1" hangingPunct="1"/>
            <a:endParaRPr lang="en-US" altLang="en-US" dirty="0" smtClean="0"/>
          </a:p>
        </p:txBody>
      </p:sp>
      <p:pic>
        <p:nvPicPr>
          <p:cNvPr id="22532" name="Picture 8" descr="may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229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990600"/>
            <a:ext cx="4724400" cy="3352800"/>
          </a:xfrm>
        </p:spPr>
        <p:txBody>
          <a:bodyPr/>
          <a:lstStyle/>
          <a:p>
            <a:r>
              <a:rPr lang="en-US" sz="6600" dirty="0" smtClean="0"/>
              <a:t>   The </a:t>
            </a:r>
            <a:br>
              <a:rPr lang="en-US" sz="6600" dirty="0" smtClean="0"/>
            </a:br>
            <a:r>
              <a:rPr lang="en-US" sz="6600" dirty="0"/>
              <a:t> </a:t>
            </a:r>
            <a:r>
              <a:rPr lang="en-US" sz="6600" dirty="0" smtClean="0"/>
              <a:t>        Mayan </a:t>
            </a:r>
            <a:br>
              <a:rPr lang="en-US" sz="6600" dirty="0" smtClean="0"/>
            </a:br>
            <a:r>
              <a:rPr lang="en-US" sz="6600" dirty="0" smtClean="0"/>
              <a:t>Civilization</a:t>
            </a:r>
            <a:endParaRPr lang="en-US" sz="6600" dirty="0"/>
          </a:p>
        </p:txBody>
      </p:sp>
      <p:pic>
        <p:nvPicPr>
          <p:cNvPr id="1026" name="Picture 2" descr="http://s3.amazonaws.com/kidzworld_photo/images/201213/4c2d3709-7c23-42c3-93c4-21d4d954feb4/gallery_MAYAN%20CULTURE-GALLER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6172200" cy="313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hiddenlighthouse.files.wordpress.com/2010/02/mayan_pyrami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343400"/>
            <a:ext cx="61912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02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When?</a:t>
            </a:r>
          </a:p>
          <a:p>
            <a:r>
              <a:rPr lang="en-US" dirty="0" smtClean="0"/>
              <a:t>200 BC-AD 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 smtClean="0"/>
              <a:t>Writing System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Most advanced in ancient Americas</a:t>
            </a:r>
          </a:p>
          <a:p>
            <a:pPr eaLnBrk="1" hangingPunct="1"/>
            <a:r>
              <a:rPr lang="en-US" altLang="en-US" dirty="0" smtClean="0"/>
              <a:t>800 hieroglyphic symbols </a:t>
            </a:r>
            <a:r>
              <a:rPr lang="en-US" altLang="en-US" u="sng" dirty="0" smtClean="0"/>
              <a:t>= </a:t>
            </a:r>
            <a:r>
              <a:rPr lang="en-US" altLang="en-US" i="1" u="sng" dirty="0" smtClean="0"/>
              <a:t>glyphs</a:t>
            </a:r>
          </a:p>
          <a:p>
            <a:pPr eaLnBrk="1" hangingPunct="1"/>
            <a:r>
              <a:rPr lang="en-US" altLang="en-US" dirty="0" smtClean="0"/>
              <a:t>Historical events</a:t>
            </a:r>
          </a:p>
          <a:p>
            <a:pPr lvl="1" eaLnBrk="1" hangingPunct="1"/>
            <a:r>
              <a:rPr lang="en-US" altLang="en-US" i="1" u="sng" dirty="0" smtClean="0"/>
              <a:t>Codex</a:t>
            </a:r>
            <a:r>
              <a:rPr lang="en-US" altLang="en-US" dirty="0" smtClean="0"/>
              <a:t> = bark-paper books (3)</a:t>
            </a:r>
          </a:p>
          <a:p>
            <a:pPr lvl="1" eaLnBrk="1" hangingPunct="1"/>
            <a:r>
              <a:rPr lang="en-US" altLang="en-US" i="1" u="sng" dirty="0" err="1" smtClean="0"/>
              <a:t>Popol</a:t>
            </a:r>
            <a:r>
              <a:rPr lang="en-US" altLang="en-US" i="1" u="sng" dirty="0" smtClean="0"/>
              <a:t> </a:t>
            </a:r>
            <a:r>
              <a:rPr lang="en-US" altLang="en-US" i="1" u="sng" dirty="0" err="1" smtClean="0"/>
              <a:t>Vuh</a:t>
            </a:r>
            <a:r>
              <a:rPr lang="en-US" altLang="en-US" dirty="0" smtClean="0"/>
              <a:t>: most famous book about Mayan </a:t>
            </a:r>
          </a:p>
          <a:p>
            <a:pPr marL="457200" lvl="1" indent="0" eaLnBrk="1" hangingPunct="1">
              <a:buNone/>
            </a:pPr>
            <a:r>
              <a:rPr lang="en-US" altLang="en-US" dirty="0" smtClean="0"/>
              <a:t>creation myth</a:t>
            </a:r>
          </a:p>
          <a:p>
            <a:pPr lvl="1"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3556" name="Picture 7" descr="Maya hieroglyphs (found in a temple in Palenqu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46550"/>
            <a:ext cx="40767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low-may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2308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 dirty="0"/>
              <a:t>Mysterious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Late 800s Maya abandoned cities.  Why??</a:t>
            </a:r>
          </a:p>
          <a:p>
            <a:pPr lvl="1"/>
            <a:r>
              <a:rPr lang="en-US" dirty="0" smtClean="0"/>
              <a:t>Fighting between city-states disrupted trade</a:t>
            </a:r>
          </a:p>
          <a:p>
            <a:pPr lvl="1"/>
            <a:r>
              <a:rPr lang="en-US" dirty="0" err="1" smtClean="0"/>
              <a:t>Overfarming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Famine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overpopulation</a:t>
            </a:r>
            <a:endParaRPr lang="en-US" dirty="0"/>
          </a:p>
        </p:txBody>
      </p:sp>
      <p:pic>
        <p:nvPicPr>
          <p:cNvPr id="3074" name="Picture 2" descr="http://upload.wikimedia.org/wikipedia/commons/4/44/Question_mark_(black_on_whit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8" y="2632106"/>
            <a:ext cx="3345872" cy="42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aya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87375"/>
            <a:ext cx="10134600" cy="744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 descr="mapm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73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4900" y="5486400"/>
            <a:ext cx="323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Where? Yucatan Peninsula.  Southern Mexico into Northern Central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495800" cy="1143000"/>
          </a:xfrm>
        </p:spPr>
        <p:txBody>
          <a:bodyPr/>
          <a:lstStyle/>
          <a:p>
            <a:pPr eaLnBrk="1" hangingPunct="1"/>
            <a:r>
              <a:rPr lang="en-US" altLang="en-US" u="sng" dirty="0" err="1" smtClean="0"/>
              <a:t>Olmecs</a:t>
            </a:r>
            <a:endParaRPr lang="en-US" altLang="en-US" u="sng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Gulf Coast</a:t>
            </a:r>
          </a:p>
          <a:p>
            <a:pPr eaLnBrk="1" hangingPunct="1"/>
            <a:r>
              <a:rPr lang="en-US" altLang="en-US" smtClean="0"/>
              <a:t>1200 B.C. – 400 B.C.</a:t>
            </a:r>
          </a:p>
          <a:p>
            <a:pPr eaLnBrk="1" hangingPunct="1"/>
            <a:r>
              <a:rPr lang="en-US" altLang="en-US" smtClean="0"/>
              <a:t>Influenced Mayan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5124" name="Picture 5" descr="ol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44875"/>
            <a:ext cx="533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awr_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0908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5867400" y="2895600"/>
            <a:ext cx="269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Olmec Tree of Life</a:t>
            </a:r>
          </a:p>
        </p:txBody>
      </p:sp>
      <p:pic>
        <p:nvPicPr>
          <p:cNvPr id="5127" name="Picture 10" descr="Olmec_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2857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Classical Mayan Period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250 </a:t>
            </a:r>
            <a:r>
              <a:rPr lang="en-US" altLang="en-US" sz="2400" dirty="0" smtClean="0"/>
              <a:t>A.D.</a:t>
            </a:r>
            <a:r>
              <a:rPr lang="en-US" altLang="en-US" dirty="0" smtClean="0"/>
              <a:t> – 900 </a:t>
            </a:r>
            <a:r>
              <a:rPr lang="en-US" altLang="en-US" sz="2400" dirty="0" smtClean="0"/>
              <a:t>A.D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Important Cities</a:t>
            </a:r>
          </a:p>
          <a:p>
            <a:pPr lvl="1" eaLnBrk="1" hangingPunct="1"/>
            <a:r>
              <a:rPr lang="en-US" altLang="en-US" dirty="0" smtClean="0"/>
              <a:t>Tikal</a:t>
            </a:r>
          </a:p>
          <a:p>
            <a:pPr lvl="1" eaLnBrk="1" hangingPunct="1"/>
            <a:r>
              <a:rPr lang="en-US" altLang="en-US" dirty="0" smtClean="0"/>
              <a:t>Copan</a:t>
            </a:r>
          </a:p>
          <a:p>
            <a:pPr lvl="1" eaLnBrk="1" hangingPunct="1"/>
            <a:r>
              <a:rPr lang="en-US" altLang="en-US" dirty="0" smtClean="0"/>
              <a:t>Palenque</a:t>
            </a:r>
          </a:p>
          <a:p>
            <a:pPr lvl="1" eaLnBrk="1" hangingPunct="1"/>
            <a:r>
              <a:rPr lang="en-US" altLang="en-US" dirty="0" smtClean="0"/>
              <a:t>Uxmal </a:t>
            </a:r>
          </a:p>
          <a:p>
            <a:pPr lvl="1" eaLnBrk="1" hangingPunct="1"/>
            <a:r>
              <a:rPr lang="en-US" altLang="en-US" dirty="0" err="1" smtClean="0"/>
              <a:t>Chichen</a:t>
            </a:r>
            <a:r>
              <a:rPr lang="en-US" altLang="en-US" dirty="0" smtClean="0"/>
              <a:t> Itza</a:t>
            </a:r>
          </a:p>
        </p:txBody>
      </p:sp>
      <p:pic>
        <p:nvPicPr>
          <p:cNvPr id="19460" name="Picture 4" descr="http://vignette3.wikia.nocookie.net/dresdenfiles/images/f/f8/Green_map.jpg/revision/latest?cb=20130514035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73" y="2634292"/>
            <a:ext cx="5478482" cy="420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2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Mayan Cities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8288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Independent city-states</a:t>
            </a:r>
          </a:p>
          <a:p>
            <a:pPr eaLnBrk="1" hangingPunct="1"/>
            <a:r>
              <a:rPr lang="en-US" altLang="en-US" dirty="0" smtClean="0"/>
              <a:t>Pyramids</a:t>
            </a:r>
          </a:p>
          <a:p>
            <a:pPr eaLnBrk="1" hangingPunct="1"/>
            <a:r>
              <a:rPr lang="en-US" altLang="en-US" dirty="0" smtClean="0"/>
              <a:t>Temples</a:t>
            </a:r>
          </a:p>
          <a:p>
            <a:pPr eaLnBrk="1" hangingPunct="1"/>
            <a:r>
              <a:rPr lang="en-US" altLang="en-US" dirty="0" smtClean="0"/>
              <a:t>Palaces</a:t>
            </a:r>
          </a:p>
          <a:p>
            <a:pPr eaLnBrk="1" hangingPunct="1"/>
            <a:r>
              <a:rPr lang="en-US" altLang="en-US" dirty="0" smtClean="0"/>
              <a:t>Stone Carvings</a:t>
            </a:r>
          </a:p>
          <a:p>
            <a:pPr eaLnBrk="1" hangingPunct="1"/>
            <a:r>
              <a:rPr lang="en-US" altLang="en-US" dirty="0" smtClean="0"/>
              <a:t>Ball Courts</a:t>
            </a:r>
          </a:p>
          <a:p>
            <a:pPr eaLnBrk="1" hangingPunct="1"/>
            <a:r>
              <a:rPr lang="en-US" altLang="en-US" dirty="0" smtClean="0"/>
              <a:t>Tens of thousands of people</a:t>
            </a:r>
          </a:p>
        </p:txBody>
      </p:sp>
      <p:pic>
        <p:nvPicPr>
          <p:cNvPr id="7179" name="Picture 11" descr="mayan_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9751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jeux%20de%20balle%20reconstit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434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elemen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48006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element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327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mayanmap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42672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div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55895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tikal-pla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908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May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487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95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Linked Through Trade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Alliances &amp; Trade networks</a:t>
            </a:r>
          </a:p>
          <a:p>
            <a:pPr lvl="1" eaLnBrk="1" hangingPunct="1"/>
            <a:r>
              <a:rPr lang="en-US" altLang="en-US" smtClean="0"/>
              <a:t>Salt, Flint, Feathers, Shells, Honey </a:t>
            </a:r>
          </a:p>
          <a:p>
            <a:pPr lvl="1" eaLnBrk="1" hangingPunct="1"/>
            <a:r>
              <a:rPr lang="en-US" altLang="en-US" smtClean="0"/>
              <a:t>Cotton textiles</a:t>
            </a:r>
          </a:p>
          <a:p>
            <a:pPr lvl="1" eaLnBrk="1" hangingPunct="1"/>
            <a:r>
              <a:rPr lang="en-US" altLang="en-US" smtClean="0"/>
              <a:t>Jade ornaments</a:t>
            </a:r>
          </a:p>
        </p:txBody>
      </p:sp>
      <p:pic>
        <p:nvPicPr>
          <p:cNvPr id="11268" name="Picture 5" descr="ancient-m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953000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532</TotalTime>
  <Words>241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Executive</vt:lpstr>
      <vt:lpstr>Think Pair Share:</vt:lpstr>
      <vt:lpstr>   The           Mayan  Civilization</vt:lpstr>
      <vt:lpstr>PowerPoint Presentation</vt:lpstr>
      <vt:lpstr>Olmecs</vt:lpstr>
      <vt:lpstr>Classical Mayan Period</vt:lpstr>
      <vt:lpstr>Mayan Cities</vt:lpstr>
      <vt:lpstr>PowerPoint Presentation</vt:lpstr>
      <vt:lpstr>PowerPoint Presentation</vt:lpstr>
      <vt:lpstr>Linked Through Trade</vt:lpstr>
      <vt:lpstr>Mesoamerican Agriculture</vt:lpstr>
      <vt:lpstr>Farming Practices</vt:lpstr>
      <vt:lpstr>PowerPoint Presentation</vt:lpstr>
      <vt:lpstr>PowerPoint Presentation</vt:lpstr>
      <vt:lpstr>PowerPoint Presentation</vt:lpstr>
      <vt:lpstr>Religion Ruled Life: A God for Everything</vt:lpstr>
      <vt:lpstr>Religious Rituals</vt:lpstr>
      <vt:lpstr>Amazing Feats</vt:lpstr>
      <vt:lpstr>PowerPoint Presentation</vt:lpstr>
      <vt:lpstr>Mayan Calendar</vt:lpstr>
      <vt:lpstr>Writing System</vt:lpstr>
      <vt:lpstr>Mysterious Decline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Mayan Civilization</dc:title>
  <dc:creator>eparas</dc:creator>
  <cp:lastModifiedBy>eparas</cp:lastModifiedBy>
  <cp:revision>13</cp:revision>
  <dcterms:created xsi:type="dcterms:W3CDTF">2015-02-02T17:09:18Z</dcterms:created>
  <dcterms:modified xsi:type="dcterms:W3CDTF">2016-02-08T20:49:42Z</dcterms:modified>
</cp:coreProperties>
</file>