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2409228-5434-4D61-988C-F1C926CFDB6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3D94D1-FCE1-4655-BB97-2488C42F199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Latin American Independence Movements</a:t>
            </a:r>
            <a:endParaRPr lang="en-US" dirty="0"/>
          </a:p>
        </p:txBody>
      </p:sp>
      <p:pic>
        <p:nvPicPr>
          <p:cNvPr id="1026" name="Picture 2" descr="http://go.grolier.com/map?id=mh00086&amp;pid=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40" y="2514600"/>
            <a:ext cx="653796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3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Hidalgo’s </a:t>
            </a:r>
            <a:r>
              <a:rPr lang="en-US" dirty="0" smtClean="0"/>
              <a:t>followers </a:t>
            </a:r>
            <a:r>
              <a:rPr lang="en-US" dirty="0"/>
              <a:t>began march next day toward Mexico City, 80,000 </a:t>
            </a:r>
            <a:r>
              <a:rPr lang="en-US" dirty="0" smtClean="0"/>
              <a:t>people!</a:t>
            </a:r>
          </a:p>
          <a:p>
            <a:pPr lvl="0"/>
            <a:r>
              <a:rPr lang="en-US" dirty="0" smtClean="0"/>
              <a:t>alarmed </a:t>
            </a:r>
            <a:r>
              <a:rPr lang="en-US" dirty="0"/>
              <a:t>Spanish army and creoles, worried </a:t>
            </a:r>
            <a:r>
              <a:rPr lang="en-US" dirty="0" smtClean="0"/>
              <a:t>loss </a:t>
            </a:r>
            <a:r>
              <a:rPr lang="en-US" dirty="0"/>
              <a:t>of property and life</a:t>
            </a:r>
          </a:p>
          <a:p>
            <a:pPr lvl="0"/>
            <a:r>
              <a:rPr lang="en-US" dirty="0"/>
              <a:t>Army defeated Hidalgo in </a:t>
            </a:r>
            <a:r>
              <a:rPr lang="en-US" dirty="0" smtClean="0"/>
              <a:t>1811</a:t>
            </a:r>
          </a:p>
          <a:p>
            <a:pPr lvl="0"/>
            <a:r>
              <a:rPr lang="en-US" dirty="0" smtClean="0"/>
              <a:t>rebels </a:t>
            </a:r>
            <a:r>
              <a:rPr lang="en-US" dirty="0"/>
              <a:t>then united around Padre </a:t>
            </a:r>
            <a:r>
              <a:rPr lang="en-US" u="sng" dirty="0"/>
              <a:t>Jose Maria Morelos</a:t>
            </a:r>
            <a:r>
              <a:rPr lang="en-US" dirty="0"/>
              <a:t>: led rebellion for 4 yrs </a:t>
            </a:r>
            <a:endParaRPr lang="en-US" dirty="0" smtClean="0"/>
          </a:p>
          <a:p>
            <a:pPr lvl="0"/>
            <a:r>
              <a:rPr lang="en-US" dirty="0" smtClean="0"/>
              <a:t>1815 Morelos defeated </a:t>
            </a:r>
            <a:r>
              <a:rPr lang="en-US" dirty="0"/>
              <a:t>by creole officer </a:t>
            </a:r>
            <a:r>
              <a:rPr lang="en-US" u="sng" dirty="0"/>
              <a:t>Agustin de Iturbide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71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Mexico’s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1820 a liberal group </a:t>
            </a:r>
            <a:r>
              <a:rPr lang="en-US" dirty="0" smtClean="0"/>
              <a:t>in </a:t>
            </a:r>
            <a:r>
              <a:rPr lang="en-US" dirty="0"/>
              <a:t>Spain took power, Mexican creoles worried they may lose privileges in colony so they united in support of Mexican independence</a:t>
            </a:r>
          </a:p>
          <a:p>
            <a:pPr lvl="0"/>
            <a:r>
              <a:rPr lang="en-US" dirty="0"/>
              <a:t>Iturbide proclaimed independence in 1821</a:t>
            </a:r>
          </a:p>
          <a:p>
            <a:pPr lvl="0"/>
            <a:r>
              <a:rPr lang="en-US" dirty="0"/>
              <a:t>Central America was part of viceroyalty of New Spain-governed from Spanish seat in Mexico</a:t>
            </a:r>
          </a:p>
          <a:p>
            <a:pPr lvl="0"/>
            <a:r>
              <a:rPr lang="en-US" dirty="0"/>
              <a:t>1821-several Central American states declared independence, but </a:t>
            </a:r>
            <a:r>
              <a:rPr lang="en-US" dirty="0" smtClean="0"/>
              <a:t>Iturbide refused</a:t>
            </a:r>
            <a:r>
              <a:rPr lang="en-US" dirty="0"/>
              <a:t>, he was finally overthrown in 1823</a:t>
            </a:r>
          </a:p>
          <a:p>
            <a:pPr lvl="0"/>
            <a:r>
              <a:rPr lang="en-US" dirty="0"/>
              <a:t>Central America then declared independence from </a:t>
            </a:r>
            <a:r>
              <a:rPr lang="en-US" dirty="0" smtClean="0"/>
              <a:t>Mexico</a:t>
            </a:r>
          </a:p>
          <a:p>
            <a:pPr lvl="0"/>
            <a:r>
              <a:rPr lang="en-US" dirty="0" smtClean="0"/>
              <a:t>United </a:t>
            </a:r>
            <a:r>
              <a:rPr lang="en-US" dirty="0"/>
              <a:t>Provinces of Central America was made up of future countries of Nicaragua, Guatemala, Honduras, El Salvador, and Costa 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10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Brazil’s Royal Liberator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Brazil’s independence unique </a:t>
            </a:r>
            <a:r>
              <a:rPr lang="en-US" dirty="0" smtClean="0"/>
              <a:t>because </a:t>
            </a:r>
            <a:r>
              <a:rPr lang="en-US" dirty="0"/>
              <a:t>no </a:t>
            </a:r>
            <a:r>
              <a:rPr lang="en-US" dirty="0" smtClean="0"/>
              <a:t>violence</a:t>
            </a:r>
            <a:endParaRPr lang="en-US" dirty="0"/>
          </a:p>
          <a:p>
            <a:pPr lvl="0"/>
            <a:r>
              <a:rPr lang="en-US" dirty="0"/>
              <a:t>1807 Napoleon invaded Spain and </a:t>
            </a:r>
            <a:r>
              <a:rPr lang="en-US" dirty="0" smtClean="0"/>
              <a:t>Portugal</a:t>
            </a:r>
          </a:p>
          <a:p>
            <a:pPr lvl="0"/>
            <a:r>
              <a:rPr lang="en-US" dirty="0" smtClean="0"/>
              <a:t>Prince John(later King </a:t>
            </a:r>
            <a:r>
              <a:rPr lang="en-US" dirty="0"/>
              <a:t>John VI) and the royal family fled Portugal, set up in </a:t>
            </a:r>
            <a:r>
              <a:rPr lang="en-US" dirty="0" smtClean="0"/>
              <a:t>Brazil</a:t>
            </a:r>
            <a:endParaRPr lang="en-US" dirty="0"/>
          </a:p>
          <a:p>
            <a:pPr lvl="0"/>
            <a:r>
              <a:rPr lang="en-US" dirty="0"/>
              <a:t>1815 Napoleon defeated, King John and gov’t returned to Portugal in 1821; Dom Pedro, King John’s son, stayed behind</a:t>
            </a:r>
          </a:p>
          <a:p>
            <a:pPr lvl="0"/>
            <a:r>
              <a:rPr lang="en-US" dirty="0"/>
              <a:t>Brazilians did not want to return to colony, 1822 creoles demanded independence, signed petition asking Dom Pedro to rule, he agreed</a:t>
            </a:r>
          </a:p>
          <a:p>
            <a:pPr lvl="0"/>
            <a:r>
              <a:rPr lang="en-US" dirty="0"/>
              <a:t>Sept 7, 1822 he officially declared Brazil’s independence</a:t>
            </a:r>
          </a:p>
        </p:txBody>
      </p:sp>
    </p:spTree>
    <p:extLst>
      <p:ext uri="{BB962C8B-B14F-4D97-AF65-F5344CB8AC3E}">
        <p14:creationId xmlns:p14="http://schemas.microsoft.com/office/powerpoint/2010/main" val="342881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Successful Revolutions:</a:t>
            </a:r>
          </a:p>
          <a:p>
            <a:pPr lvl="1"/>
            <a:r>
              <a:rPr lang="en-US" dirty="0" smtClean="0"/>
              <a:t>American</a:t>
            </a:r>
          </a:p>
          <a:p>
            <a:pPr lvl="1"/>
            <a:r>
              <a:rPr lang="en-US" dirty="0" smtClean="0"/>
              <a:t>French</a:t>
            </a:r>
          </a:p>
          <a:p>
            <a:r>
              <a:rPr lang="en-US" dirty="0" smtClean="0"/>
              <a:t>Enlightenment Ideas</a:t>
            </a:r>
          </a:p>
          <a:p>
            <a:pPr lvl="1"/>
            <a:r>
              <a:rPr lang="en-US" dirty="0" smtClean="0"/>
              <a:t>Ideas of Liberty, Equality, Democracy</a:t>
            </a:r>
          </a:p>
          <a:p>
            <a:r>
              <a:rPr lang="en-US" dirty="0" smtClean="0"/>
              <a:t>Napoleon Takes Over Spain</a:t>
            </a:r>
          </a:p>
          <a:p>
            <a:pPr lvl="1"/>
            <a:r>
              <a:rPr lang="en-US" dirty="0" smtClean="0"/>
              <a:t>Spain is weak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in Haiti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French colony of Saint </a:t>
            </a:r>
            <a:r>
              <a:rPr lang="en-US" dirty="0" err="1" smtClean="0"/>
              <a:t>Domingue</a:t>
            </a:r>
            <a:endParaRPr lang="en-US" dirty="0" smtClean="0"/>
          </a:p>
          <a:p>
            <a:r>
              <a:rPr lang="en-US" dirty="0" smtClean="0"/>
              <a:t>During French Rev the African slaves revolted</a:t>
            </a:r>
          </a:p>
          <a:p>
            <a:r>
              <a:rPr lang="en-US" dirty="0" smtClean="0"/>
              <a:t>Led by </a:t>
            </a:r>
            <a:r>
              <a:rPr lang="en-US" u="sng" dirty="0" smtClean="0"/>
              <a:t>Toussaint </a:t>
            </a:r>
            <a:r>
              <a:rPr lang="en-US" u="sng" dirty="0" err="1" smtClean="0"/>
              <a:t>L’Ouverture</a:t>
            </a:r>
            <a:endParaRPr lang="en-US" u="sng" dirty="0" smtClean="0"/>
          </a:p>
          <a:p>
            <a:pPr lvl="1"/>
            <a:r>
              <a:rPr lang="en-US" dirty="0" smtClean="0"/>
              <a:t>Former slave, became skilled general</a:t>
            </a:r>
            <a:endParaRPr lang="en-US" dirty="0"/>
          </a:p>
          <a:p>
            <a:r>
              <a:rPr lang="en-US" dirty="0" smtClean="0"/>
              <a:t>1801 he controlled all of island, freed slaves</a:t>
            </a:r>
            <a:endParaRPr lang="en-US" dirty="0"/>
          </a:p>
        </p:txBody>
      </p:sp>
      <p:sp>
        <p:nvSpPr>
          <p:cNvPr id="4" name="AutoShape 2" descr="data:image/jpeg;base64,/9j/4AAQSkZJRgABAQAAAQABAAD/2wCEAAkGBxMTEhUUExQVFhUXGBcaFxgXGBcXHRgVHhgaHBoXFxwcHSsgGBslHBwcITEkJSsrLi4uGB8zODMsNygtLi4BCgoKDg0OGxAQGy8kICQyLC80LCwwLCwsLCwsLCw0LCwsLC8sLCwsLCwsLCwsLCwsLCwsLCwvLCwsLCwsLCwsLP/AABEIAMEBBgMBEQACEQEDEQH/xAAaAAACAwEBAAAAAAAAAAAAAAAABAIDBQEG/8QAQRAAAQMCAwUDCQYFBAIDAAAAAQACEQMhBBIxBSJBUWETcZEGFDJCUoGhsdEVcoLBwvAjM1NikkPS4fEWJHOisv/EABoBAAIDAQEAAAAAAAAAAAAAAAACAQMEBQb/xAA5EQACAQIEAggFAwMEAwEAAAAAAQIDEQQSITFBUQUTIjJhcaHwFIGRsdFS4fFCweIVI2LScpLCJP/aAAwDAQACEQMRAD8A9FsnBUHUmF7GFxaCSdSb63unqSq52o3OOpQtrYvOz8PcdmzvIPEnTnCW9fxFzw8CbNmYc2DKf+JH5qJSrR1ldDRlCWisKY3A02OgUGmW7u6TvTEG9oF1RPE1U7Jv9zfh8NTnHNJ7PXVLS3j46K1yilRYS0ebtIzw4hjgAzQanWe5VrF1rpa7+O3D35l8sFQUW72eW6V03e13f+3O61HquzKMj+E0W5Lr4Jud8zucHESaatoQ+zKP9Nq35VyKM8uYfZlH+m1GVcgzy5h9mUf6bUZVyDPLmH2ZR/ptRlXIM8uYfZlH+m1GVcgzy5h9mUf6bUZVyDPLmZGKdTE5aTQ1r2szOZVIcS4NdlyiIB6ySNNCufWxsYVlRpwzys9nFWsrpWve78rLe5vpYXNSdSc7eHvQawNKi/MHUgxzNQQ4AtMw8ZgDlMHUDQ96201mgpONr8Ha6+l0ZKicXZSuMeaYblT8RyzDjyv3J8q5CXn4lZpYTLm/hZTMEOEEjgL3P1RkXIO3e2ouyvgy2k7K3+Lkyttm3tCWzYcyp6tch3GpdrkWYh2DYMx7KA5rTBBgkwJg2v4XQoJ8CEqj01Cj5o4TDG772DMQ2SwkGL3CMi5ENVEM0sFh3EhraZLbOAIJB6wbKMi5ENzW5qfYuH/pM8FQag+xcP8A0meCAKjs/CTGSlP5pc8b2uLmjzFjh8OSQzDh+XUgCPnJ7lX1yu1FXsJ1uuiuJvxGEFvNrjUEAQfFVPFxXBlbxUVwZpUNn4d1PP2AEiQIufA8VppyzpO1i5SvHNYr81w1v/X1/t0+PxV3VidcuTGRsrDX/hstrbjyVV0W3QtToYInLkpg8jHzBhVqtBu1xFVg3a40NkYb+mxWaFmhL7Fw/wDSZ4KQD7Gw/wDSZ4IAytu4OnSyGm0MJzTltI3Uk9h4blmyj/BpWHo68+qilTlGpmeqfoZask9EtvUcW0oAqGk1ZknS48SVnjhKUXew7qzejZdh6vA+4/kVhxeGyduO32NNCtfsslim2nl8lXg6uSprsx8RDNG64HnsXterTqOHm1R7A4ta5gLibMMkcBLiPd3x1ZVJJ90zxoxlG+ZJ+PzKxt6pnDXYWsAYuATEloBsIsCSeUKOtd7ZWN8PHLdTXv3obivMoIAEACAPM47BPZIylze1DmlrKtSWmoHEODXwMsm2W8CDe2OtScqnZgldO81ZSi7PbTjte/yN9KrFLM3e39L2f7cTT2dhCTUe9oaHtDMt7sGbecC50E5iImwA5p8Lh5UYuMqkp63vK2nhokJisRGo1kio25czHp+RtiHViZY5unrQWU3a+rTOXqtmch4nkvfH1GcH5Mw8Pe6mSHPcWtp5WAmmxjcoJMEZZnmVDkLKvdWXvUooeSbm9n/FaQ3si4lm9mY3LuOndaReL3UuVyXiE76c/UMP5JEAhz6ZH8ECKcbtOpmOa93OEgnqjOS8TyXPjzR3GeSjnZoqM3jUnNTzQHVe0GS+64aEoUrERxCXD3axo7D2O6g+q4uaRUMhrWlsXJJJJJkzppZK3dFdSqppLkbO0qdaoctM5Gxd0kT0FpXNqqpN5Y6LmNUU5O0dEeaqVqjCW53WMGHH4LnuU4txuYXKUXa5bs9vaVIfULZETxPSf3ompLPK0nYan2pWk7Glsiox1axIIDgNN+/pE8SbmFooOLqafyX0XFz0/kaw+w2ZnOqbxJJHIA8xxPwVkcLG7ctR44dXblqN1K+QZAQ54aSJgC3ONP8AhWueVW42LXLLpxPM1cW9pa8VCXGS4SbXMDXleFz3UkmnfUwOclrfUWrYp7vScTx6TzhVynKW7Ec5S3ZSkFOygDS2fQqvG7VIid3Mc1hNgtFKM5LSXqX04zktJep6LZbnGk0udmJ4xHuPVb6Lbgm3c20m3FXZm+VGlP8AF+lNPYuhuVbNqBuHY46BslaoK6RgqOzbLm4mJz5W2mAS4gRJzCLGI5p7civNzI0cZmLrQ1upM8zEWg2E68VLiQp3JU8VmdlaJAEuJkRciIjWQdYUONlqSp3dkMgwQdbrNiouVJpF1J2mmPLhHUPHbRwva1Sab3vs1pyeiADJBed0CQ07suubLsQ/3IprkjIn1SyyS4+7fnQs2ZsF9J1NxrucWhoc31Ya1wAZ/kZJ1noro03GzbEqYiMk0o+2br3QJgpnWgtL3M+V72BrgdDKeMlJXRB1MQCAK6lAO1+ZUNXGUmibGgCAgg6pIBAAgAQAIAAgk1CsxuPC4urne50RJJhcWpK8m2cu0qknlV/IjQpFzg0akxew96WNpO1xo4as3bK/oz0uHwTaIaWg1HAyS0Cwi8xqOQ6rq4ejDhJGp0XRSunfysM/aDo/lVPBa+rXNE9c/wBLEds77msdDGwHF56zuxxOi5+JWaWV6LmV1u00nouZmYjZL23FxEgwTPdAWaVCS1WxRKi1qjPVBScQAIA19i4cgmoSAA0lvIkayeEW8Vqw8LPP4GihG3aPTsMgEcb+K6K2N62MTyo0p/i/SlnsPDcpwLgMM0kSMmnPp71rhsjn1N2LMq09XNdoJOZxJfaWXNwIHgVbZmdOPEYFWmA5t4JAIg23LAHUmBPvUWe494rT3sW4UtDiBmBIgzzFyCZud+feod7Extf374jaTccZwz5EHUfJcTFUernpsdGhUzR13EdpYylRLQ9zWBwhs2FgTHIWH5LVgZpReZldenKcrxVyqhj6T2hzXiIkScpggGbwYuFtkqdRa6mfLODsXU6zHHdIJibX6ahNFQWyQrUuJ2k2ElKGW75sVsmriAQAIAEACABAAgAQAIA6EEo01mNx5vaGAa2sC4wx5knSLm08Fy8RSiq0c2zb+zEpxyRqO9k8uu39S4mlg6FJhzNacrmiCQTx14kTPwWuFKmtVHRkwqyWqk7PxY3TaA90ADdZp3vTQilVlZcI/wD0apycqMbu+svtEvV5nPEY/EmpULj3AcgNAuPVm5ybZyqk3KV2RZjKgiHuEWFzooVSa2ZCqSWzAsANwSHAFsa3+d5CLJPzCyuM7T2W6iAZlp46Q7kbqytQdOzLKtFw1FsRhHsy5hGYSP8Ankq5U5RtfiVyhKNr8T0GycGadN3aAGd8N19Hpz0+C6GGotK0uJspQcIvN5jTtptA9F08RGnPvjotvVsfr1yM/wApHS2kRocx/wDyqaisaKbvqR2W0GhTkTYH3gyPitMNkYZq8mMuoNPAe63GeHVPdiZUR81Z7I/c/G58UXYZUSp0GgyBfn4fQeARdgopaligkAYvyVVamqkHFjQk4u6FnYZr353DjIHA2iSD8FTh8PGmn4/guqYmpUST4aL63/uJM8n6Qc1wL92LEyDAaL2/tCt6lXIeIm00M4HZjKN2A+iG6jQBoHwaPioTjCWVLWxE5ymrvmNubITuKnHXT7oq2ItJuNY48+9RCTu4vW3H3xA87hPKh7wyaDg43eBMZJcJbNzo0zoZIF1XGu3bQ2SwqTfaLh5UDUUK0Q4zAgEFwAN7E5Z5AFN1/gxfhf8AkjT2VtEV2ucGlsOywdfRa6f/ALKyE8yuU1aeR2HU5UI1McQ9wAkAQOEukA30jeA9xT5dCtz1aBu0ObSbnSOdhc8i2+l1GUM4HaH9piw4Ek3trbQX6oyk5/AdabXEdNUo5Juqhkrc01nNxTXpkxABiZDrAgiORVNWMm042dr7/wAMupyhllGd9bbK+z80Ym0cU/DwxmVoJLoG9A5XAtPyWOrUq0rRikvm/wAGWo6FLRSl/wCq/wC4xsXafaOIdZ2UcoME/G/wVmFquc2572Xpf8jrE05xVON9Lu7SW9uTfI2FuJPOVvJ1+Z2Vzct8szPQae6Vz5YOV3Z6GF4WV3bYxHCDHJY2ZTY8m6bi+YGVvEib+yDw52WvCJuV+CNOGTcvA9BjMOKjcp5gjvBkfT3rdUhnVjZOGZWKNrtaWAPEjMJjhNp+KSuk46oWqk46nKNdpf2bDenDZM3sQWjqIB9yiMk5ZY8CFJXyrgPB06GQr0W3uYflR/p/i/SknsPHcjsj+TT+6tUdkYZ95jaYQEACABAEBTGvHrdIoJO4E04AgCTakMyxJJnN3dP3xWCpGVOqqk3oaIyTpuCWpArc9tDOQiRIkH81W43i2tH/AHRK8SwFPFtpN6MADkRkpK6AExAIAz9oPiWyBDcwBDTncSd2DrcCYvvBPErnyDzpsiKbbmLFsgNMXtYzoEW8SMy5ERjGn/TaZHMeju2Ntd4W6oyvmGZPgaIaBYaBIWkm6qGStzTWc3AgDB8psGTFQAmBDug4FYsXTbtJGPFU2+0jz0rAYz2uzGkUmZjJygyetwPcF2KKagrnUpXyK40rCw8VtUAVqkWGY+PH4rkVrdY7HLq2zuxvbAqBtNjCCHOLyLatHrd3BbcNK0FF8bmvDu0UudxyvTqknK5oBIiQZAtP76ranHih5KprZk6dJxaRUyuBtAHj+SWai1YZRk01MoxRZSGd54n1RJkXFgJss88tNZpCzyw1Yvs51N9TOwlpLQXNBtqRBjR1gUlJwlLNHTwEp5ZSvH6FPlRpT/F+lXz2NcNyOyP5NP7q1R2Rhn3mNphAQAttGg57MrXZTmYZ5Q9pPeYBskn3d7FlNpSuzKOExbC8sqAt33AkZiXFwIlrWWtIseKyzq9Wm3Jfd/RGqnCNVxio6uy5L6t2+pb5jjhMvsCS2Rq2WAZj2drB5toXdEKun/UvfyIlCK3g/d/Ef2c53ZtFRzTUA3iDqeeg4dFppzTVm9TLPLmeXYaVggfv8vkknTU1ZjRk4u6BOKReDwMfI96SSb1iyUcEzf3fT5pE3nyvz+X7fgm2lyauFBAAgAhAHMo5f980AGUIA6gDrdVDJW47iaJdEOLYMyOcceYVMXY1zjm2diing3hwcahMRbnz49yZzVrWEVOSldyLdoj+FU+475Kir3H5D1O4zy+xMH2lQSJaLu/IePyXNw9PPPXYwUKeeWux68BdU6R1AHndq7Le+vLRuuiTwHA/JYK1CUqmmzMVWjKVTTibjMO0EEahuUfd+q2KCTv8jWopO5cnGBAHmNpbPrVKlRwacoJgm1hwaFzqtKpObdtDBUpTlJsh5OUndoX6NaDmPDTT8/clwsXnzcERhk81+CGvKKpmbSMETmsfwre3eNzo03fU7sj+TT+6tcdkYp95jaYQAknUjBXk7DKLew/hslO7/T1iCYHDhquZWlUrN5VeJvoqnRV594rq7QeTu7o5QD4/8K6ngVl7b1K54yV+zsX4LGkznc2PB3gslamoOyv8zTRrOSvNovrYWnUFwDNwREquMmti2dOE1qZlTZ1Rum+OGn7+a20sXZav35/m5gnhJp6ai+e8Gx5FbYVoz0RllFx3JK0UEAchK43dyb6EQTPRVxzZtNvH+xLJq4UEACABAAgAQB1uoUMlbmms5uBAEKzMzXDmCPEKJK6aIkrqxnbCaGUoMB2Yh06zNgVRhY2hbiUULRhqaZK0F9zqCQQBwlAC2H2jSeJZUaRIGsXOgvrPDmoUkyXFoZcY1t+5UkHA8TEieXHh9R4hFwIebty5SJEz8ZvCXIrWFyq1jH8qNKf4v0qJ7FkNxbZdeKLLcOar+NUZZXHYxzjq2aS6BUcIlLKKkrMlOwFoUZI2tbQG29TpmI6zMX7u5VKg1PPm+w7n2ctjgHvVyT4u4hKmS0y2x5/XmkqUYTVmh4VJQd0PU9pn1mg91vgVhlgZf0s2xxv6kV4vHUHwKhymJLuDBOUBztBJBgHWFleanJxNGWNeCkZ9HE03kCnUa8727O/umHS3W0jxW6ljFpGS+Ziq4ScdVqWytyaexjBSAIAjMiyS+ZaE2IAkGJkR7+irWaL3uvUC1XkAgAQAIA6Cgka87HIqrqzR1y5B52ORR1YdcuQedjkUdWHXLkQrVmuEOBjvhSoNbCyqRkrNCvmtH2DpGp+qe8+ZVlpci/DmmycrYmJSuMnux4ShHZF3nY5FL1ZZ1y5EamIa4EEEggg9x1R1YdeuRnYfZ1Jo1qu0AJdcMHqCI3VX8P4j/FeB37PoyTldHAZoAN7iNNfgj4dB8UztTZ9Ej0XA+0DvaAC/EWGv5oeGTBYpol5nSiIfF7ZucT3aDwU/Doj4nwENsU2NDAwEXcTeb7qSdPItCynVzyIbIAdTaJFhfoP+VihR6yu+SM9TQ1WExfVdaLbWpQdTACABAAgAQBEs46HmP3dI4Ju60ZJRUwNN5Jq02vkRq4WmR6LhBHPqY1Ky1MM6ju3Z/c00cTKkrLY0NjbMoB3aMpBrmyA4OeZDpmZO8e+Ym0LDWp9XKydzfQruqrtWNTE4YPHIzMwElOo6csyGq0lUVmZmJwjmdRzA8Z5LpUcXGXf0Zza2GlDbVFDTHL3gH5q6rR6y1215FMJ5eBEOHAp4ZUsseArdzqcgEAeexeIxLKzmtewNdLmioW2aGOuNIbPAknd5SqJOala5rjGm4JtfQg+viw2S+hcFpINs5Lg0NIdu3IB7lDdS26JUaV9n+3HgW0sVjHOAHZaXmPSDt4DeBNrA8LE3spUqjelhXGilrc3yrzKCAAqJOyuNFXaRlYXE1qkubkDQYAPHT66rh4Kvi8VFV88VG/dtw8+Z6PpHDYDByeG6uTlbvX423ts1zOYnabhUIF2Niet7x118FRW6XnHFOzXVppPn4vnozRQ6CpzwSzJ9bJOSetlyT4ar5/Q5jdoPbUIaRliRaZsPqkx3SeIpV6kYS0ja2l1rbd8PaLOjuiMLWw1Kc4ayzXeZpqzey47bfM4/aVTM2wE0y6I0OWVdW6QxEak46K1PN5PQz0Oi8NKlTlZu9XLe7V43fDhsRw206hIBgg57xEEAxHtGw+PJV4bpLENtTe8G1dW1S4c0XYvonCqKdOO04xdpX0bS7XJhhNpPLmgkEFxBtEdx4mfmowfSWIlUgqj0knuraq/dfEMf0ThYUpulHWDjtK+jt3lw9s7gsfUc8S4ZZM7pNspOos3981Z0bjq9W06snls79nTT/l+xV0v0dhaCcKEVmuku282r/S+Hz8SeF2m41IPoEwLd0fOEYHpWpVxCjUayyvZcVyv5rmT0l0JSo4RypJ54WzPWzutWvJ8jg2k4ZweEhpjQ8AfcqF0xXjGop82oytxXB/I0voHDznSdPknKN+D4rjuP7PrF9NrjqZnxIXocJUlUoQnLdpP0PLY6lGlialOGybS+optr1PxfpTVthcN3mVbNwYfTY6S14ENe3UXkjk5uljZUYen2py8RZTaduHIRJ2m1xIFOoJflacrYHabpJm5yaXsNZKs/3l4/yXf/AJmrarb7fkt842hM9kw3IiWRG/lP8zjuTykwDqpvV5e/qLlw/P3p4edjY2c+oabTWaG1L5gItcxoSJiJgm83V0G2u1uZ6iipPLsMphAKh3toScjvUJPdgdTEAoauBZ5w/wBp3iVn+EpcvuX/ABFXmV4jGlo3nOgkDXnz6KjEfD4ZKc1o2l5X4vwNWFp4jGSlTg9Um/O3DzZSzHNIAzOicou6PpCqpYvCSd7W7Vk7bvn4X4XsXVujMZBW3tFSautFrpZ2va2trlNTEtcIBcJy3A5mBdRLpGlVglHMm8vD9TstdvXyCfQ1eDabX9fHXsK703/HG2go6WOIB8FRJzoVGos5e5o7Dr5quV8EEGJA9K35SiWJqTVmy/DKOe0jeq4BhFhlPMfmmhiKkXe/1N08NTktreR5Xyj2Gyo8Ng1KhaA6C4BlHNOZ8c3aDUkcg4rSsRGo7SVvG5SqU6Mbp3XlqK/+K0OOeSN65AdvTcERbS3BaYwpSdk7lDxFVbr0HcNsimyp2jc2be1II3o6W0/7VqppO5TKtKUcrH1YVAgAQAjW2VTcZOa+oBgFc59E4R1Osya76NpX8jqrprGqn1We621Sbt5kmbLpCd2SfWN3C0WPBOujcMqbpZdH9fruJLpbGOqqud3X0+m3oDNm0xe53ctzwt8bDwQujsP2uz3kk9XstvtuQ+lcU8va7rclotG734eL0BuzKdvSMAtueBULo3D69neOXd7ctyX0tinbtbSzbLvc9jjNl0wQd4xMSbX4x71FPovDU3dR4W1bej5a6DVemcZUVpS4p6JLVbX01Bmy6YIO8YMgF1p7lFLovDU5KUY7bXbdvqya3TOMqxcZS0e9klf6IBstnN/dmjhHvSx6IwsVZJ2/8pfkafTmMm05SV1r3Y7r5Hfsullyhsf3CMx73RJVz6Pw7jGOXu2tbR6eO5RHpTFKUpZ75rpp6rXwei+RNuBYA4Qd8yb8enJH+n4fq5U8uknd778/AP8AU8V1saubtRVk7Lbk1s/mW0KIY0NboNJWqnTjTgoR2Whjq1ZVZupPd6sQ216n4v0pK2xbhu8y/Y4/g0+5PBJR0KZ95jicQEACABAAgAQAIAEACAIuYDE8DPvVdSlCpbMr2d/mi2lWnSu4O100/J7og7DNPDjPHX9hZ5YDDyd3Hjfd7u3j4GqHSeKhHLGelktlsk0ltybK6lFrYhhIsLHSLi3FJLCUIWap322b4O60vrYH0lipXvPe/Bf1Kz4cVuJYmk4GTxvMR/0VixFKcZZnszGaHk9gw95c4GGQRyzdVnSNWFpqUrvgenngnOkcDQCSAAXa9TEX52sgDPxOzwJLSB0P1WujinDRrT1MVbCp6xZj7Qc7snlhIdFiG5iD3QZ8D3FdObtFswU7OSuZWG2niDu9i6waSXgyRlJcJAALpAuABvaWVcaknpYulTprXMWVdp1RUqtaw1A10NIBMEMpktMdSTfuUubTdlchU4uKbdv5ZdsvH1ah36WQQfaBDgGWM8CXOj7hRCo5OzRFSnCPdd/b/HqaauKAQAIAEACABAAgAQAIAEAZm2vU/F+lU1tjThu8xjZH8mn91WR2RTPvMbTCAgAQAIAEAKbTxvZMDrElzWwTEgmDlsS4gSY6JJyyospwzuxkHyup5c3ZVYyZp3In2JzRPXTqqviFyZo+Dle116/Uaw/lKzOAaZM1BTvliSXQ70piALwZ4aFVVW56Jte/qTCjk1aT0v74HpHYihF2Edw/MG3vWfq8RF8fqP1mHktvQy8NjGv9Et46GRwNjA4ET3rZh5Vbf7jXy/gz4iFOMv8Abvbx987lldoIIJjqrasM8ct7FAscFecxj46LH8G818zt6k6FhwLebvFWPBQe7f1IuN7LaKT5zENIMg6E8O5ZsRhFTWaFzVhamWerAVDmzCxknx/7W1YeLpqDKeukp50cqOzGXXPVPCjCCskLKpKTu2Rjhw1AgW0n5IjRipOXMHNtJEmOIIPEGfioq03Ug4hTnkkpDNbG5gQ5jSCI4/RYv9Pb0bNvxzTulqtvMzzShoAtHsj93WuUZKKivQxSk5Nyb1LKbIEXPeroxyqwhwTPwF/mFCvmAk50KXJLckV2qavZO7CO0tlmLbwk3tpKid8vZ3HpZcyz7GU/FY4gu7JrYDjlnNN2RMEnTNYaqtyqb2L1CgtL39v9jmzdp4yp2eagA0uaHusIF826Xy0g6giRERxEQnUdtAqUqMb2l7+h6FaDICABAAgAQBmba9T8X6VTW2NOG7zGNkfyaf3VZHZFM+8xtMICABAAgAQBwtBiQDFx0PMIJOoIBAHHCQRzEKCUY7fJymGsZmdkYCGtOUgTlnhzbMcCTwgCrqVa3A0fEyu3xYpR8l5z9o4XL4LRJIcI3sw4WMd90qob3HeK2y+A5/48ySS5xMkizRB3jmsLuBdY8AAE3Uor+IlyNhXGc4QoaT3A6pAEACABAHA8aSJGolRcmxxzwNSB3kIuFmSCkgVr4mHhjRmfYuAsGsPFx4TFhqT0BIqqN/07/wBiyMdLsvrMzAggEEGQQCD0M8EVVNrsW+YsXbUyNttoYen2nm9N281sQ1vpGJ9EqKijBXsX0XOpLLmZi47E4ao9tQdsGnJT3DTa1sOqZco1mWk5R87KmUoN31NEI1IpxduL4+A1snb+GpNbSY57mk2c7JOd9SwtAi5M9OJTQqwisq93Eq4epNuTVvrwR6pajCCABAAgAQBmba9T8X6VTW2NOG7zGNkfyaf3VZHZFM+8xtMICABAAgAQAIAEACABAAgAQAIAEACABAAgAQAEoJPI08fh2VDVbUqFzy4tbkLRvvaCPZncOt4dNiZOTNBO6ZudOo45Wlp48v5DygNEV6oqPqtL2NktEjKYY1rfxOuJE5hOgRVyqTuFDO4JxS0f7/Yv2XVpis4Uajs1RhDS5pIB7So4mHGZFwBxy30TQazWi9/yxailkvNbfhHosNh2sENm5kk3LnHVzjxK0JJGSUnJ3ZYYgyYsY+9wB6HT3rPic6j2OL+41PLrmDjwjgOSspJ2te9tBZb3tYA0cgrCLhlHIeCAudUkAgAQAtjaz25cgBk3nl4rLiJ14uPVJPXW/LwNmFhh5KfXSastLcX46DK1GMzNtep+L9KprbGnDd5jGx2Hsqd23aIBMHjw46HwWWWLUJW1duHAn4eUtR91EggWvpeJ9yI9IR/qiDwsuDOOpOHDwurKeNpydnoJLDzj4kFrTvqikFJAIAEACAFsWDLZDiy+bLMzaAYvGvwTIWXDkUtq1ZgNgdWmwGbrvWAv/cpshU5XKQasQQ65BO64xBbp7QMHx6qdBe0XCvVvLY00aTFhJHA8R0914shryLcJUqEjOBEHhFxl68d7wCh24Excr6lFJ1QGA0wXGXODpOkAjhqROlgpdiFmQzg6jyCXiNItHATrre3uStLgNFt7jCgYEACABAFQwzNMjY+6PooyobNLmTdTadQD3ge5FkRdkRRbIOVsjQwJHOPE+KLInMyxSKCAEtrUajqZbSJa+WkEHJbNe8HhfToqXmd0lb+5dTcU05ama7D4861KUQ8EC0zmywQ2Rw4z1MXi1XmW5qC4Mn2OOmc9InKdLDNvZbFptcaQbDgCCWqkXocma+Ez5G54z5RmjTNF4sOKuje2pnla7tsWqRQQArjcAyqWl07jg4QYuNEkoKVr8CyFSUL24jICcQzdtep+L9KprbGjDd5kWbEoVqNKpWJBDAJDsoA3x+s/BcatPLOVzpUXN2jBXZ0eSOFcAQ6pF4Iqc+Mka9ePuCrU29hnUnF2aL8DsPD06jarC+W6DNIO65pJEa7xJ6ocmxHUbVmaFYgm0TMGDPCb9dFswM5Z8qenEx4qnaKk1a/qQXXMIIAEACABAAgAQAIAEACABAAgAQAIAEACABAAgAQAIA449/eBMHW45cPBZ68qkbOGvgPFRejOrQICABAAgAQAIAEAZm2vU/F+lU1tjThu8ybMQ1uHw4MyckERa5vfUBefxskp2fM7fR8JycnFaKLve+vhprd2KKnYHPL6sm5kDXS3+UhZJdVK92/en91Y6UPio5csYq3jsr35/wDFp/kk9lGSJqXJg5RaHaNtvXMGVLVPbX29eHN2EjLE6Oy0tx/46N66aK6sOYGpTgsZmMEOJIjhl/TC6fRkV1jy8N/t/b0OR0t1mWMqltb2t/7f/XqMrunDBAAgAQAIAEACAOONtJ6c+iCTzh2ji/WZlMkGKZeGszkF4I9IgQAOIOZZs9Tka+rpcH6+G3vyNCptCs3J/BmWML4JEOIcXNAymYjnxCsc5K2hUqcHftcx/CVC6mxzhDi1pI0gkAkKyLuk2VSSUmkWqRQQAIAEACAEMftVlJ7WuDjmEyADq4NAiZJvw4BJKoouzLYUnNXR3ae02UQ0uBObNliNWiT3bsnuaUTmohTpOexQ7yhw8E5yQCAYY7Uuygaak/AEpeugN8PU5DOA2nTrFwpkkANM5SBcuAAka7p+CaM1LYSdKUO8Nn98PelqptKztqhY24mVsnCYhhPaODgQBGdzo3qhLpLZLoLBwGvJEIzT197l1WdOS7K96fuV4ujjCXCm6m1uZ5BLiXZSd3WmQ0gW4gddFDVTh79CYyo/1J8Pe4xs6jXbUf2rmmmfQANwc7jfd1gjjFhAHFoKSbvsJUdNxWVa8TSVhSCCQQQCAMzbXqfi/Sqa2xpw3eZfgcTQp0KJrOY3O2Bni4EuLRz0mOi41dXqM30s1uyOecYWPSoQQJks0MRM+7wCpyeBbnq839X74skcRhiPSokcbsjevHv16oy+BClUTum/UKtJrXHK0CQJgATrrGq6fR1kpJHPxkpSkrtvQiukYzhg+66V2bt8yTqYgrg8P38Fly1bvLor8/8AFmvNRyrNq7cF/kvsGV3P5f7VOWvz9f8AEjNh+T+n+YZXc/l/tRlr8/X/ABDNh+T+n+YQ7n8v9qi1Zbv7f9SU6D2XPdeH/m99iWU8z8Porckv1P0/BTnj+lev5DKeZ+H0Q6cmrZn6fglVYp3yr1/JJWJWKm7u4KSAQByVVKbUkraPj+Rkrq9zqdSTbS4EWYJiAQAjtEMFw2m6tlcKWYNkkb0Am8SAdQNEk7fMtp32u7cTMoedONNtSjSFMFueOz3W5IeCM5ABk6TYgcZVSzuya0LpdUk2pO/z56cCjGYat2tU0aeHfEhrXMZ7LHMJMi+cTfjGmoiUZXeVIaEoZVmbX18b+hs0GPHoNoCzZiReOOURqTHerVfhYztxe9xil2k7+SP7S7wMocXKykvEVtLul6sEIYhpcAA4sibtDTPQ5gVXklmbuW545UspmbU2MazWNdVdu1GvBLWGIBsIAHGbzoonTclqxqdZQbaW6txF2+T9SGTiamdpnNLzaCIALyON5mUvVPmP8RG77Kt8vwVN8nKsgnFPmGgxnnK0G09pMEmTx1mbRHUy/V7+o3xMf0L0/Bu4OkWU2Nc7MWtaC7TMQIJ1OquirJJmWTTk2i5MKZm2vU/F+lU1tjThu8y3Z+FpVaFJtZjXgDdzcDPwNhdc7E0JR/3I7Mvo17PKxkeTmFkHsWyAQLusDMgCYGp05rHmZqzyF6XklhAHDspBMwXOhogDK2CLADjOp5ozsnrJGhXdvEcABC6XR8VlcuJzcTJuViC6JmBBIIIBAAgCnGUC9jmBxYXCMzdR3JZK6sNCWVp2uYVPyeqAtJqNMZZMOufb+80breipVF8zU8RHl75fPiOu2fWz1C2tla5+YAWIEQRoZnX3JskrvUr6yFkmtUaOGY4MaHHM4AAu5niVarpalMmm20WqRRXE4mLNI6nWFhxWKdO0YbjJXJ4SqXAk6cDESrcNVnUjeaIduB2piAHARyk8pRUxMYVFDmFna5cP3OiepRU9dnzQ0ZuPijhHiipRU42lvzCM3F6AVa720FENp7IZXLS8uGUOENIAcDwdIMjiknTUty2nWlTTsJVfJSgc0F7cxcTBbaTJAlulhYzoEjoRLFi5q2xJvkvR4mod7Nctsfc3469VPURI+Kn4DOzdlswrHilmdIBynLctZAAgC5gapoQUE7CVKrqtZhCjt2tka44d7iXQSAWcHOnKQSGwAASbk8NFTGbXatuXSoQvbMlb3uFTyifMDDVbObms47uWTENiZsD7+iZ1nyIWGj+pG1gcQalNjy0tLmglpmWki4Mgadyui7pMzzjlk0XphAQAIAEACAMzbXqfi/Sqa2xpw3eYxsn+TT+6rI91FE+8zUw+bKL89eU2XBrRUajSOhScnBNgK4zFstLgAS0OBcAdCRyVdi3tb2Ka3pE8D89D+S6mAn2XD5mHExebNzILoGYEACAIvcACToASe4KG7K5KV3YWpbRpkA5gJ4GJ+iRVYviWOjNO1ifn1OYztnvU9ZHmR1U+RbSqhwlpBHMJk09hZRcdGcrVg3XXkFVWrwpK8iErlL8X7I75WWpj4q2RXGUGyipVJ1NuWgWGriqlRWb0HUEirry0VMXlaZLVxt2M9mDzN49y6lXHKOkVf7FUYti9Q5tY8B/2sE8ROb1+yLOrRYMQ7n4gKyONqrd3IdNDWHrZhpBC6eHrqtG9rFbVi1aCAKWV7dnclW4nFDckrpagrBmHMeISwk8t5tA7cAzDmPEJ8y5kHZUuSW7AIMpFJyd4tWJatozNx4xIeTTu0gAAhsN3KhJGhLswYL2GfSyiWe+hdDq7drf+P3+ghisXjRcUmxmYJzNgjN1dYmzSetgkcqnIsjCi+I5siviXPPb08jcjY9G75OY2c4ju+aeDm32kV1Y00uw7+/JGqrSgEACAMzbXqfi/Sqa2xpw3eYxsj+TT+6rI7Ipn3mP060CPA6x3jiudicHJyc4fQ0Uq9o5Wea29RaazScPWeHkPeabzuvDcoIAbeQIuQLDnfPUoypaM3Yet1keVhryb2dRJc9lOvSLQGRUmCCA/MAQJuYk9VXGpKm00TXjnjlka51jiF2aNaNWN19DkTg4uzBXCAgCNRoIIOhEHuKWVrWZKdndGXjAO0dulzo3WgEhzcsFxiecQI0EqmXevb3zNMO4tffIqcx0EChBPGXO4WmbWnjbgls1tEa6ermbFGi1ghogd5PzWlRS0RllJyd2IPdJJ5/LguBiKmeo2WwVkRVIxx/JBD5E2Nkgc1dQp9ZUUSJuyJ4mllNtD81oxtFQkpLZi03wKlhLCvFFwY4sAL8pyg6F0Wn3qUNG11fYy/PqrIFMVqubNJe0sIIbIG60WLracTBsrYzlHZ28i3qoS1lZeT/cnVx9YuLXUyQ02dFQgmDYD89LonOU0s0rk04RgrxlumuGz397l+ysfUcTmYWQ0XIIBMkEGfH81MK06bvFlVWjFd1mocU4+z4T+a0Sx9R7JFHVlAYBw+QWKUnLcaMUtiVPKDcAj5fVXYepCMrTSa58hZx4mngsTTD2m1piNdNAt2IaqpRpq/wBB8POMJXkynGYKlUqOeWAlxmTr81fQpZYJSWoVa7c24vQyNq9jQuaQy5HOL2uhzYLWjKDqZe25IATTyw4DU89Tj8vfkeewr8MA0ziC5jyQB2ZzdkZaIjS82AIvpxoi4eOn9jVJVHy18+J7LZm0mV2ucyYa7KZjWAbQeq1wmpbHPqU3TdmN5he4tr0705WdQAIAzNtep+L9KprbGnDd5hs6q4UqcNkBgJ+Nh1V9OMXFXZjrTkpuy0/kYGKd7MaazpMcuSsyLmVddJ/0+7+QUcS4kS2Ji4kRadfePApKtCnJNPUmnXndabmnRr8HG8wFwcTRyTtHbc69Grmj2ijH4ylSp5qrgxpflDoJ3iTGgtN1VSnKElKJb1fWRcRU7QoCf/Yon8bBAv16HwW+njnftr6GaWCnwL8HWpVZyVWPIEwxwdAuJMcJ+Srq42b7qsMsJbvCWIw1V4fT7Utpu4sgPi1gcu7N5NzyhEcLVqyc52W1t/UlYilShFQTb1vfb5GlhsPTDYAg8SQMxPtE+sSqJdbRlyHvCsvehF7YMH9hdXD4hVY34mGrTcHYSr4ibN05jj3dFjxWLv2ab+f4CML6sXXOLTqgCDuf76oFfMm0wQRqE9Oo6clJEyV0TrVc0WiJ66x9FoxOJVa1lawsYtEFkHBABCABAFWJoB7HMdo4EH38R1Ukxlld0Zh8nWXipWAgAAPIAEAWHuTZ2X/Evkgd5PtP+rWgzbMIuSTw9yM7BYl8kP7PwYpMyhznCSZcZN+A6JW7lU553cYIUCD2FO7JPPXhw1XdwrbpJydzO9y0iVpAhXoMe0te1rmkQQ4AgjiCCoaT0ZKk4u6ZIiBugaWGgngpQrbMs4Ug5M4M5pGaLuaAZHH1j71Zm4lOThcu82q3lxHc4+lzHIX06BRdDZZBTw1QG5McRnIPpOMzrFxboi6BRdyG2/U/F+lZq2xtw3eZXg8rqVPfYIbBBItfUXsVfSmoxMdek5y+v8rxGD/8zePrDjpN0/WR5FfU1P1cyVEgEE1WmOGbv69fgolOLWw0KUotNsvOIp+23/IfVVNRe5dqRdUpkNzPacpBEuGoETGnE+KoWFpZbWLFVqLZirMBgQL0qFriA3Xx1WKthZxfY1Rrp4t27YyMLhqbs1MUm5hDi0tBI4A8wjCKLlaa8r7EYqU2tHoWecs9tv8AkPquqYbHWYilIlzI+8NeHFZMapOn2S2iln7RXtTFUjlIe3NfRw04z7/zXJjni7o0V8skjHxrW1KZZ2gExcEcHAwRNwYgjkSotK97CU5ZGmZ52aZJGLcJtYtsLwBfQSps+Rd18f0oi7ZRmfPHzEekNYN9ep8Ua8ievja2VGyys2AC9ptcyL/FLllyMzBldvtN8QjLLkQjvnDPab4hGWXIkzcVSLqhcHsAixz9IiP3qVTOlUbduR1MNjKNOjGFSN7STtZaq+t3fXw0XnYjTpFtw6nY2bmtpBOqWNGqtbcdrvlbe3z2LquNw1ROEr6q2fKk75rrsp20Wl73Otwjd3eZoc2/60bsfvgmjQmnFvgtd/ASp0jGUaqirZpJrRaLW6+ehPCNykEuYYYQN4WM2b3dUUqNSLWa70t8xcZi6FaEo045bzv8ree/gtCnsXwRnZvXJzizr3+P7hKqFW1m97Pjprrb5F7x+EUoyjB9lSSTSd042V9tb6vfd6kamGPtsdcmc4E6X4/sI6ionxet/ReHO5MekcPZ9nL2UtFezUm+aezWvF7h5s6fSZf+8Wj580dRV18/H9V/tp6B/qOHcYpx2Vtlrenb5drX13J9iYIDqcukF2e5EzopVGpZr119+pW8bh3OM3e0doZYpJ2531V9dV8h7BVQ1ga5zZFhvA24K2EJqNmc7FTpzqudNWT1tyfH5X2LTiGaZm/5D6qzt2trYy2S2Rdh8cG2Lmkd4t3c1rw+JnTWWSuvsI4cR5uLpkSHt/yC6sZKSuhLHfOWe23/ACH1U3CwlVAMgVGDec4HMJzEECeUTr0CdSRW4MiW3JFRgsIAqWFxLdJvBv10RmRGSRPDNDSCaje7PaI015z8FDkmNGDRVteq05IcD6WhB9lZ62xrw3eYjV1PeVmNpFSAIAEACABQBxSQdQSCABBB1AAgAQAIAEACABAAgAQAIAEACABAAgAQAIAEAcQSCABAAgAQA7sn0z90/MJJ7Ex3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248" y="3886200"/>
            <a:ext cx="3840302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9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Haiti’s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 1802: French troops came to take it back</a:t>
            </a:r>
          </a:p>
          <a:p>
            <a:r>
              <a:rPr lang="en-US" dirty="0" smtClean="0"/>
              <a:t>Toussaint agreed to halt revolution if French ended slavery</a:t>
            </a:r>
          </a:p>
          <a:p>
            <a:r>
              <a:rPr lang="en-US" dirty="0" smtClean="0"/>
              <a:t>French accused him of planning another revolution!</a:t>
            </a:r>
          </a:p>
          <a:p>
            <a:r>
              <a:rPr lang="en-US" dirty="0" smtClean="0"/>
              <a:t>Arrested him, died to prison 1803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01447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1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Haiti’s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Jean-Jacques Dessalines</a:t>
            </a:r>
            <a:r>
              <a:rPr lang="en-US" dirty="0" smtClean="0"/>
              <a:t>, Toussaint’s lieutenant, took over</a:t>
            </a:r>
          </a:p>
          <a:p>
            <a:r>
              <a:rPr lang="en-US" dirty="0" smtClean="0"/>
              <a:t>Jan 1, 1804: declared independence</a:t>
            </a:r>
          </a:p>
          <a:p>
            <a:r>
              <a:rPr lang="en-US" dirty="0" smtClean="0"/>
              <a:t>“Haiti” means “mountainous </a:t>
            </a:r>
            <a:r>
              <a:rPr lang="en-US" dirty="0" smtClean="0"/>
              <a:t>land” </a:t>
            </a:r>
            <a:endParaRPr lang="en-US" dirty="0"/>
          </a:p>
        </p:txBody>
      </p:sp>
      <p:pic>
        <p:nvPicPr>
          <p:cNvPr id="4098" name="Picture 2" descr="http://www.biografiasyvidas.com/biografia/d/fotos/dessal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05200"/>
            <a:ext cx="323850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8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Creoles Lead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1808 Napoleon conquered Spain</a:t>
            </a:r>
          </a:p>
          <a:p>
            <a:r>
              <a:rPr lang="en-US" dirty="0" smtClean="0"/>
              <a:t>1810: rebellion broke out in Latin America</a:t>
            </a:r>
          </a:p>
          <a:p>
            <a:r>
              <a:rPr lang="en-US" dirty="0" smtClean="0"/>
              <a:t>Two brilliant creole generals led independence:</a:t>
            </a:r>
          </a:p>
          <a:p>
            <a:pPr lvl="1"/>
            <a:r>
              <a:rPr lang="en-US" dirty="0" smtClean="0"/>
              <a:t>Simon Bolivar</a:t>
            </a:r>
          </a:p>
          <a:p>
            <a:pPr lvl="1"/>
            <a:r>
              <a:rPr lang="en-US" dirty="0" smtClean="0"/>
              <a:t>Jose de San Martin</a:t>
            </a:r>
            <a:endParaRPr lang="en-US" dirty="0"/>
          </a:p>
        </p:txBody>
      </p:sp>
      <p:pic>
        <p:nvPicPr>
          <p:cNvPr id="5122" name="Picture 2" descr="http://cdns.medindia.net/health-images/nepole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30" y="3048000"/>
            <a:ext cx="4323694" cy="360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4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Bolivar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79848" cy="4572000"/>
          </a:xfrm>
        </p:spPr>
        <p:txBody>
          <a:bodyPr/>
          <a:lstStyle/>
          <a:p>
            <a:r>
              <a:rPr lang="en-US" dirty="0" smtClean="0"/>
              <a:t>Wealthy Venezuelan Creole</a:t>
            </a:r>
          </a:p>
          <a:p>
            <a:r>
              <a:rPr lang="en-US" dirty="0" smtClean="0"/>
              <a:t>1811: Declared Independence</a:t>
            </a:r>
          </a:p>
          <a:p>
            <a:r>
              <a:rPr lang="en-US" dirty="0" smtClean="0"/>
              <a:t>Bolivar’s army lost many battles</a:t>
            </a:r>
          </a:p>
          <a:p>
            <a:r>
              <a:rPr lang="en-US" dirty="0" smtClean="0"/>
              <a:t>Aug 1819 turning point, won victory against Spain</a:t>
            </a:r>
          </a:p>
          <a:p>
            <a:r>
              <a:rPr lang="en-US" dirty="0" smtClean="0"/>
              <a:t>1821: Venezuela won independence</a:t>
            </a:r>
            <a:endParaRPr lang="en-US" dirty="0"/>
          </a:p>
        </p:txBody>
      </p:sp>
      <p:pic>
        <p:nvPicPr>
          <p:cNvPr id="6146" name="Picture 2" descr="http://s3.amazonaws.com/engrade-myfiles/4080430815877681/Simon_Boliv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3000375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 de San </a:t>
            </a:r>
            <a:r>
              <a:rPr lang="en-US" dirty="0" smtClean="0"/>
              <a:t>Martin: “The Great Liberator”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94248" cy="4572000"/>
          </a:xfrm>
        </p:spPr>
        <p:txBody>
          <a:bodyPr/>
          <a:lstStyle/>
          <a:p>
            <a:r>
              <a:rPr lang="en-US" dirty="0" smtClean="0"/>
              <a:t>Argentinian Creole</a:t>
            </a:r>
          </a:p>
          <a:p>
            <a:r>
              <a:rPr lang="en-US" dirty="0" smtClean="0"/>
              <a:t>Argentina declared independence in 1816, but Spanish still in nearby Chile and Peru</a:t>
            </a:r>
          </a:p>
          <a:p>
            <a:r>
              <a:rPr lang="en-US" dirty="0" smtClean="0"/>
              <a:t>1817: freed Chile along with Bernardo O’Higgins</a:t>
            </a:r>
          </a:p>
          <a:p>
            <a:r>
              <a:rPr lang="en-US" dirty="0" smtClean="0"/>
              <a:t>1822: Martin gave Bolivar his army so that he could defeated Spain in Peru</a:t>
            </a:r>
            <a:endParaRPr lang="en-US" dirty="0"/>
          </a:p>
        </p:txBody>
      </p:sp>
      <p:sp>
        <p:nvSpPr>
          <p:cNvPr id="4" name="AutoShape 2" descr="Image result for jose de san mart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347" y="2279267"/>
            <a:ext cx="20288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8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 </a:t>
            </a:r>
            <a:r>
              <a:rPr lang="en-US" dirty="0"/>
              <a:t>E</a:t>
            </a:r>
            <a:r>
              <a:rPr lang="en-US" dirty="0" smtClean="0"/>
              <a:t>nds Spanish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126069" cy="45720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In Mexico, Indians </a:t>
            </a:r>
            <a:r>
              <a:rPr lang="en-US" dirty="0"/>
              <a:t>and Mestizos played leading role</a:t>
            </a:r>
          </a:p>
          <a:p>
            <a:r>
              <a:rPr lang="en-US" dirty="0" smtClean="0"/>
              <a:t>1810 </a:t>
            </a:r>
            <a:r>
              <a:rPr lang="en-US" dirty="0"/>
              <a:t>Padre </a:t>
            </a:r>
            <a:r>
              <a:rPr lang="en-US" u="sng" dirty="0"/>
              <a:t>Miguel Hidalgo</a:t>
            </a:r>
            <a:r>
              <a:rPr lang="en-US" dirty="0"/>
              <a:t>, a priest in small village of Dolores, took first step towards independence</a:t>
            </a:r>
          </a:p>
          <a:p>
            <a:pPr lvl="0"/>
            <a:r>
              <a:rPr lang="en-US" dirty="0"/>
              <a:t>Poor but well educated, supported Enlightenment </a:t>
            </a:r>
            <a:r>
              <a:rPr lang="en-US" dirty="0" smtClean="0"/>
              <a:t>ideas</a:t>
            </a:r>
          </a:p>
          <a:p>
            <a:pPr lvl="0"/>
            <a:r>
              <a:rPr lang="en-US" dirty="0" smtClean="0"/>
              <a:t>Sept </a:t>
            </a:r>
            <a:r>
              <a:rPr lang="en-US" dirty="0"/>
              <a:t>16, 1810 rang bells of church, issued call for rebellion against Spanish=</a:t>
            </a:r>
            <a:r>
              <a:rPr lang="en-US" u="sng" dirty="0" err="1"/>
              <a:t>grito</a:t>
            </a:r>
            <a:r>
              <a:rPr lang="en-US" u="sng" dirty="0"/>
              <a:t> de Dolores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821" y="1371600"/>
            <a:ext cx="3716179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508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</TotalTime>
  <Words>518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Latin American Independence Movements</vt:lpstr>
      <vt:lpstr>Causes</vt:lpstr>
      <vt:lpstr>Revolution in Haiti</vt:lpstr>
      <vt:lpstr>Haiti’s Independence</vt:lpstr>
      <vt:lpstr>Haiti’s Independence</vt:lpstr>
      <vt:lpstr>Creoles Lead Independence</vt:lpstr>
      <vt:lpstr>Simon Bolivar</vt:lpstr>
      <vt:lpstr>Jose de San Martin: “The Great Liberator”</vt:lpstr>
      <vt:lpstr>Mexico Ends Spanish Rule</vt:lpstr>
      <vt:lpstr>PowerPoint Presentation</vt:lpstr>
      <vt:lpstr>Mexico’s Independence</vt:lpstr>
      <vt:lpstr>Brazil’s Royal Liberator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American Independence Movements</dc:title>
  <dc:creator>eparas</dc:creator>
  <cp:lastModifiedBy>eparas</cp:lastModifiedBy>
  <cp:revision>8</cp:revision>
  <dcterms:created xsi:type="dcterms:W3CDTF">2015-02-13T13:38:41Z</dcterms:created>
  <dcterms:modified xsi:type="dcterms:W3CDTF">2015-02-17T14:13:06Z</dcterms:modified>
</cp:coreProperties>
</file>