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4" r:id="rId4"/>
    <p:sldId id="275" r:id="rId5"/>
    <p:sldId id="312" r:id="rId6"/>
    <p:sldId id="271" r:id="rId7"/>
    <p:sldId id="272" r:id="rId8"/>
    <p:sldId id="278" r:id="rId9"/>
    <p:sldId id="276" r:id="rId10"/>
    <p:sldId id="277" r:id="rId11"/>
    <p:sldId id="311" r:id="rId12"/>
    <p:sldId id="279" r:id="rId13"/>
    <p:sldId id="281" r:id="rId14"/>
    <p:sldId id="282" r:id="rId15"/>
    <p:sldId id="283" r:id="rId16"/>
    <p:sldId id="285" r:id="rId17"/>
    <p:sldId id="286" r:id="rId18"/>
    <p:sldId id="313" r:id="rId19"/>
    <p:sldId id="287" r:id="rId20"/>
    <p:sldId id="315" r:id="rId21"/>
    <p:sldId id="288" r:id="rId22"/>
    <p:sldId id="290" r:id="rId23"/>
    <p:sldId id="314" r:id="rId24"/>
    <p:sldId id="291" r:id="rId25"/>
    <p:sldId id="292" r:id="rId26"/>
    <p:sldId id="293" r:id="rId27"/>
    <p:sldId id="257" r:id="rId28"/>
    <p:sldId id="307" r:id="rId29"/>
    <p:sldId id="309" r:id="rId30"/>
    <p:sldId id="308" r:id="rId31"/>
    <p:sldId id="296" r:id="rId32"/>
    <p:sldId id="301" r:id="rId33"/>
    <p:sldId id="302" r:id="rId34"/>
    <p:sldId id="294" r:id="rId35"/>
    <p:sldId id="316" r:id="rId36"/>
    <p:sldId id="303" r:id="rId37"/>
    <p:sldId id="299" r:id="rId38"/>
    <p:sldId id="295" r:id="rId39"/>
    <p:sldId id="317" r:id="rId40"/>
    <p:sldId id="265" r:id="rId41"/>
    <p:sldId id="304" r:id="rId42"/>
    <p:sldId id="262" r:id="rId43"/>
    <p:sldId id="267" r:id="rId44"/>
    <p:sldId id="264" r:id="rId45"/>
    <p:sldId id="318" r:id="rId46"/>
    <p:sldId id="319" r:id="rId47"/>
    <p:sldId id="305" r:id="rId48"/>
    <p:sldId id="266" r:id="rId49"/>
    <p:sldId id="322" r:id="rId50"/>
    <p:sldId id="320" r:id="rId51"/>
    <p:sldId id="321" r:id="rId52"/>
    <p:sldId id="269" r:id="rId53"/>
    <p:sldId id="310" r:id="rId54"/>
    <p:sldId id="268" r:id="rId55"/>
    <p:sldId id="263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CC"/>
    <a:srgbClr val="9966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Paras" userId="0b9448b63ea1a6a1" providerId="LiveId" clId="{97BD3121-426A-4075-802D-D79008A4343D}"/>
    <pc:docChg chg="custSel modSld">
      <pc:chgData name="Emily Paras" userId="0b9448b63ea1a6a1" providerId="LiveId" clId="{97BD3121-426A-4075-802D-D79008A4343D}" dt="2020-02-10T15:57:19.538" v="639"/>
      <pc:docMkLst>
        <pc:docMk/>
      </pc:docMkLst>
      <pc:sldChg chg="modAnim">
        <pc:chgData name="Emily Paras" userId="0b9448b63ea1a6a1" providerId="LiveId" clId="{97BD3121-426A-4075-802D-D79008A4343D}" dt="2020-02-10T15:57:19.538" v="639"/>
        <pc:sldMkLst>
          <pc:docMk/>
          <pc:sldMk cId="3359841339" sldId="264"/>
        </pc:sldMkLst>
      </pc:sldChg>
      <pc:sldChg chg="modSp">
        <pc:chgData name="Emily Paras" userId="0b9448b63ea1a6a1" providerId="LiveId" clId="{97BD3121-426A-4075-802D-D79008A4343D}" dt="2020-02-10T15:19:29.656" v="195" actId="6549"/>
        <pc:sldMkLst>
          <pc:docMk/>
          <pc:sldMk cId="4168663572" sldId="266"/>
        </pc:sldMkLst>
        <pc:spChg chg="mod">
          <ac:chgData name="Emily Paras" userId="0b9448b63ea1a6a1" providerId="LiveId" clId="{97BD3121-426A-4075-802D-D79008A4343D}" dt="2020-02-10T15:19:29.656" v="195" actId="6549"/>
          <ac:spMkLst>
            <pc:docMk/>
            <pc:sldMk cId="4168663572" sldId="266"/>
            <ac:spMk id="3" creationId="{4E82C2DF-D3AD-4066-A259-DC028F19CAAC}"/>
          </ac:spMkLst>
        </pc:spChg>
      </pc:sldChg>
      <pc:sldChg chg="modSp">
        <pc:chgData name="Emily Paras" userId="0b9448b63ea1a6a1" providerId="LiveId" clId="{97BD3121-426A-4075-802D-D79008A4343D}" dt="2020-02-10T15:35:58.680" v="637" actId="20577"/>
        <pc:sldMkLst>
          <pc:docMk/>
          <pc:sldMk cId="2893527944" sldId="268"/>
        </pc:sldMkLst>
        <pc:spChg chg="mod">
          <ac:chgData name="Emily Paras" userId="0b9448b63ea1a6a1" providerId="LiveId" clId="{97BD3121-426A-4075-802D-D79008A4343D}" dt="2020-02-10T15:35:58.680" v="637" actId="20577"/>
          <ac:spMkLst>
            <pc:docMk/>
            <pc:sldMk cId="2893527944" sldId="268"/>
            <ac:spMk id="3" creationId="{C2F1AEA2-465F-4DBE-895F-6A7663FE9526}"/>
          </ac:spMkLst>
        </pc:spChg>
      </pc:sldChg>
      <pc:sldChg chg="modSp">
        <pc:chgData name="Emily Paras" userId="0b9448b63ea1a6a1" providerId="LiveId" clId="{97BD3121-426A-4075-802D-D79008A4343D}" dt="2020-02-10T15:23:58.844" v="307" actId="2711"/>
        <pc:sldMkLst>
          <pc:docMk/>
          <pc:sldMk cId="1529624536" sldId="269"/>
        </pc:sldMkLst>
        <pc:spChg chg="mod">
          <ac:chgData name="Emily Paras" userId="0b9448b63ea1a6a1" providerId="LiveId" clId="{97BD3121-426A-4075-802D-D79008A4343D}" dt="2020-02-10T15:23:48.367" v="305" actId="2711"/>
          <ac:spMkLst>
            <pc:docMk/>
            <pc:sldMk cId="1529624536" sldId="269"/>
            <ac:spMk id="3" creationId="{9E90DB89-71D8-4D86-B82E-36181C6AEDF7}"/>
          </ac:spMkLst>
        </pc:spChg>
        <pc:spChg chg="mod">
          <ac:chgData name="Emily Paras" userId="0b9448b63ea1a6a1" providerId="LiveId" clId="{97BD3121-426A-4075-802D-D79008A4343D}" dt="2020-02-10T15:23:44.149" v="304" actId="2711"/>
          <ac:spMkLst>
            <pc:docMk/>
            <pc:sldMk cId="1529624536" sldId="269"/>
            <ac:spMk id="4" creationId="{F85F98FE-B9B1-4A4C-A1A7-9F35A9724678}"/>
          </ac:spMkLst>
        </pc:spChg>
        <pc:spChg chg="mod">
          <ac:chgData name="Emily Paras" userId="0b9448b63ea1a6a1" providerId="LiveId" clId="{97BD3121-426A-4075-802D-D79008A4343D}" dt="2020-02-10T15:23:54.712" v="306" actId="2711"/>
          <ac:spMkLst>
            <pc:docMk/>
            <pc:sldMk cId="1529624536" sldId="269"/>
            <ac:spMk id="5" creationId="{C9B378F2-3CC7-482E-9326-8CF49BB2187C}"/>
          </ac:spMkLst>
        </pc:spChg>
        <pc:spChg chg="mod">
          <ac:chgData name="Emily Paras" userId="0b9448b63ea1a6a1" providerId="LiveId" clId="{97BD3121-426A-4075-802D-D79008A4343D}" dt="2020-02-10T15:23:58.844" v="307" actId="2711"/>
          <ac:spMkLst>
            <pc:docMk/>
            <pc:sldMk cId="1529624536" sldId="269"/>
            <ac:spMk id="6" creationId="{CD074CCC-BF79-4420-8531-DD036D34ECBC}"/>
          </ac:spMkLst>
        </pc:spChg>
      </pc:sldChg>
      <pc:sldChg chg="modSp">
        <pc:chgData name="Emily Paras" userId="0b9448b63ea1a6a1" providerId="LiveId" clId="{97BD3121-426A-4075-802D-D79008A4343D}" dt="2020-02-10T15:34:31.268" v="448" actId="14100"/>
        <pc:sldMkLst>
          <pc:docMk/>
          <pc:sldMk cId="2795828402" sldId="310"/>
        </pc:sldMkLst>
        <pc:spChg chg="mod">
          <ac:chgData name="Emily Paras" userId="0b9448b63ea1a6a1" providerId="LiveId" clId="{97BD3121-426A-4075-802D-D79008A4343D}" dt="2020-02-10T15:22:18.280" v="290" actId="2711"/>
          <ac:spMkLst>
            <pc:docMk/>
            <pc:sldMk cId="2795828402" sldId="310"/>
            <ac:spMk id="2" creationId="{D230B505-9347-4A27-ABE4-383500B82206}"/>
          </ac:spMkLst>
        </pc:spChg>
        <pc:spChg chg="mod">
          <ac:chgData name="Emily Paras" userId="0b9448b63ea1a6a1" providerId="LiveId" clId="{97BD3121-426A-4075-802D-D79008A4343D}" dt="2020-02-10T15:22:02.885" v="288" actId="20577"/>
          <ac:spMkLst>
            <pc:docMk/>
            <pc:sldMk cId="2795828402" sldId="310"/>
            <ac:spMk id="3" creationId="{FEEB6CEC-5417-4525-9B8B-9582BE927607}"/>
          </ac:spMkLst>
        </pc:spChg>
        <pc:spChg chg="mod">
          <ac:chgData name="Emily Paras" userId="0b9448b63ea1a6a1" providerId="LiveId" clId="{97BD3121-426A-4075-802D-D79008A4343D}" dt="2020-02-10T15:34:20.717" v="445" actId="114"/>
          <ac:spMkLst>
            <pc:docMk/>
            <pc:sldMk cId="2795828402" sldId="310"/>
            <ac:spMk id="4" creationId="{43BE249F-08B4-493A-9B89-F546C83F59CF}"/>
          </ac:spMkLst>
        </pc:spChg>
        <pc:spChg chg="mod">
          <ac:chgData name="Emily Paras" userId="0b9448b63ea1a6a1" providerId="LiveId" clId="{97BD3121-426A-4075-802D-D79008A4343D}" dt="2020-02-10T15:22:28.224" v="293" actId="2711"/>
          <ac:spMkLst>
            <pc:docMk/>
            <pc:sldMk cId="2795828402" sldId="310"/>
            <ac:spMk id="5" creationId="{98744F0F-8F0A-4040-AFB1-16655AA1742F}"/>
          </ac:spMkLst>
        </pc:spChg>
        <pc:spChg chg="mod">
          <ac:chgData name="Emily Paras" userId="0b9448b63ea1a6a1" providerId="LiveId" clId="{97BD3121-426A-4075-802D-D79008A4343D}" dt="2020-02-10T15:34:26.403" v="447" actId="114"/>
          <ac:spMkLst>
            <pc:docMk/>
            <pc:sldMk cId="2795828402" sldId="310"/>
            <ac:spMk id="6" creationId="{D7AF1219-B239-4137-831E-C41C2D87822B}"/>
          </ac:spMkLst>
        </pc:spChg>
        <pc:picChg chg="mod">
          <ac:chgData name="Emily Paras" userId="0b9448b63ea1a6a1" providerId="LiveId" clId="{97BD3121-426A-4075-802D-D79008A4343D}" dt="2020-02-10T15:34:31.268" v="448" actId="14100"/>
          <ac:picMkLst>
            <pc:docMk/>
            <pc:sldMk cId="2795828402" sldId="310"/>
            <ac:picMk id="3076" creationId="{FE172413-7222-45E8-8EAA-B26A8AE8B26A}"/>
          </ac:picMkLst>
        </pc:picChg>
      </pc:sldChg>
      <pc:sldChg chg="addSp modSp">
        <pc:chgData name="Emily Paras" userId="0b9448b63ea1a6a1" providerId="LiveId" clId="{97BD3121-426A-4075-802D-D79008A4343D}" dt="2020-02-10T15:32:13.845" v="431" actId="14100"/>
        <pc:sldMkLst>
          <pc:docMk/>
          <pc:sldMk cId="498740507" sldId="320"/>
        </pc:sldMkLst>
        <pc:spChg chg="mod">
          <ac:chgData name="Emily Paras" userId="0b9448b63ea1a6a1" providerId="LiveId" clId="{97BD3121-426A-4075-802D-D79008A4343D}" dt="2020-02-10T15:23:04.402" v="299" actId="255"/>
          <ac:spMkLst>
            <pc:docMk/>
            <pc:sldMk cId="498740507" sldId="320"/>
            <ac:spMk id="2" creationId="{F7288634-FF28-4C31-9635-4DE831CA6250}"/>
          </ac:spMkLst>
        </pc:spChg>
        <pc:spChg chg="mod">
          <ac:chgData name="Emily Paras" userId="0b9448b63ea1a6a1" providerId="LiveId" clId="{97BD3121-426A-4075-802D-D79008A4343D}" dt="2020-02-10T15:27:12.466" v="427" actId="20577"/>
          <ac:spMkLst>
            <pc:docMk/>
            <pc:sldMk cId="498740507" sldId="320"/>
            <ac:spMk id="3" creationId="{AC8DF2B9-1290-472B-9F10-6AF1D5630159}"/>
          </ac:spMkLst>
        </pc:spChg>
        <pc:picChg chg="add mod">
          <ac:chgData name="Emily Paras" userId="0b9448b63ea1a6a1" providerId="LiveId" clId="{97BD3121-426A-4075-802D-D79008A4343D}" dt="2020-02-10T15:32:13.845" v="431" actId="14100"/>
          <ac:picMkLst>
            <pc:docMk/>
            <pc:sldMk cId="498740507" sldId="320"/>
            <ac:picMk id="1026" creationId="{F24BE5DD-78E2-4912-9686-41637FF26F70}"/>
          </ac:picMkLst>
        </pc:picChg>
      </pc:sldChg>
      <pc:sldChg chg="modSp">
        <pc:chgData name="Emily Paras" userId="0b9448b63ea1a6a1" providerId="LiveId" clId="{97BD3121-426A-4075-802D-D79008A4343D}" dt="2020-02-10T15:23:33.322" v="303" actId="2711"/>
        <pc:sldMkLst>
          <pc:docMk/>
          <pc:sldMk cId="1476969915" sldId="321"/>
        </pc:sldMkLst>
        <pc:spChg chg="mod">
          <ac:chgData name="Emily Paras" userId="0b9448b63ea1a6a1" providerId="LiveId" clId="{97BD3121-426A-4075-802D-D79008A4343D}" dt="2020-02-10T15:23:33.322" v="303" actId="2711"/>
          <ac:spMkLst>
            <pc:docMk/>
            <pc:sldMk cId="1476969915" sldId="321"/>
            <ac:spMk id="2" creationId="{BAA9DA66-8EA5-45E9-978E-5F2A9D107118}"/>
          </ac:spMkLst>
        </pc:spChg>
        <pc:spChg chg="mod">
          <ac:chgData name="Emily Paras" userId="0b9448b63ea1a6a1" providerId="LiveId" clId="{97BD3121-426A-4075-802D-D79008A4343D}" dt="2020-02-10T15:23:26.552" v="301" actId="2711"/>
          <ac:spMkLst>
            <pc:docMk/>
            <pc:sldMk cId="1476969915" sldId="321"/>
            <ac:spMk id="3" creationId="{757FAEE4-0885-4CC1-B509-B17B33A8C5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FC9A-5AD2-412E-A14A-725BE0324DD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22F6-455E-424C-BE5C-B80181D7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0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98784-0666-454C-A661-FD4F21344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latin typeface="Bradley Hand ITC" panose="03070402050302030203" pitchFamily="66" charset="0"/>
              </a:rPr>
              <a:t>Clinical</a:t>
            </a:r>
            <a:br>
              <a:rPr lang="en-US" sz="9600" b="1" dirty="0">
                <a:latin typeface="Bradley Hand ITC" panose="03070402050302030203" pitchFamily="66" charset="0"/>
              </a:rPr>
            </a:br>
            <a:r>
              <a:rPr lang="en-US" sz="9600" b="1" dirty="0">
                <a:latin typeface="Bradley Hand ITC" panose="03070402050302030203" pitchFamily="66" charset="0"/>
              </a:rPr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97763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7AE0D-CE55-4FD2-8D98-BD7309A2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Diathesis-Stress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7CE77A-86AF-4BCD-BE2F-2C76D70D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predisposition and stress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Family History of Anxiety     No Major Life Stressors</a:t>
            </a:r>
          </a:p>
        </p:txBody>
      </p:sp>
      <p:pic>
        <p:nvPicPr>
          <p:cNvPr id="2050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63828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637172" y="2730320"/>
            <a:ext cx="811369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562897" y="2730321"/>
            <a:ext cx="862884" cy="7469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booksnow.org/wp-content/uploads/2020/01/Diagnostic-and-Statistical-Manual-of-Mental-Disorders-5th-Edition-DSM-5-PDF-eText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12242"/>
            <a:ext cx="4803819" cy="68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245" y="592428"/>
            <a:ext cx="2228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discuss treatment OR causes. Why?</a:t>
            </a:r>
          </a:p>
        </p:txBody>
      </p:sp>
    </p:spTree>
    <p:extLst>
      <p:ext uri="{BB962C8B-B14F-4D97-AF65-F5344CB8AC3E}">
        <p14:creationId xmlns:p14="http://schemas.microsoft.com/office/powerpoint/2010/main" val="32879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73EF-250A-4EB8-83EE-3B0FA083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terms to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0AB7B-4EBC-4CDC-B27A-20054C56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Study of the distribution of disorders in a population</a:t>
            </a:r>
          </a:p>
          <a:p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Causes of disorders</a:t>
            </a:r>
          </a:p>
          <a:p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Comorbidity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coexistence of two or more disorders</a:t>
            </a:r>
          </a:p>
        </p:txBody>
      </p:sp>
    </p:spTree>
    <p:extLst>
      <p:ext uri="{BB962C8B-B14F-4D97-AF65-F5344CB8AC3E}">
        <p14:creationId xmlns:p14="http://schemas.microsoft.com/office/powerpoint/2010/main" val="105258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DC749-968A-4A7C-ACAB-85BCF457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46" y="2268266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Bradley Hand ITC" panose="03070402050302030203" pitchFamily="66" charset="0"/>
              </a:rPr>
              <a:t>Culture-Bound Disorders</a:t>
            </a:r>
          </a:p>
        </p:txBody>
      </p:sp>
    </p:spTree>
    <p:extLst>
      <p:ext uri="{BB962C8B-B14F-4D97-AF65-F5344CB8AC3E}">
        <p14:creationId xmlns:p14="http://schemas.microsoft.com/office/powerpoint/2010/main" val="412197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B6E10-7252-4B0A-9521-70FFC3F9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Anorexia Nervosa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rarely seen outside of western cultures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Identity Disorders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79 cases before 1970. By the 1990s, over 40,000 cases</a:t>
            </a:r>
          </a:p>
        </p:txBody>
      </p:sp>
    </p:spTree>
    <p:extLst>
      <p:ext uri="{BB962C8B-B14F-4D97-AF65-F5344CB8AC3E}">
        <p14:creationId xmlns:p14="http://schemas.microsoft.com/office/powerpoint/2010/main" val="18486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EAE0F-F269-48C8-A8C7-5CDB676E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2125"/>
            <a:ext cx="10972800" cy="5714042"/>
          </a:xfrm>
        </p:spPr>
        <p:txBody>
          <a:bodyPr>
            <a:norm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Latin America; “spirit attack” ; severe anxiety, restlessness and fear of black magic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Southeast Asia; “shrinking penis”; men have intense fear that their penis will withdraw into one’s abdomen, causing death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Winigo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Algonquin Indians; intense fear of being turned into a cannibal by a supernatural monster</a:t>
            </a:r>
          </a:p>
        </p:txBody>
      </p:sp>
    </p:spTree>
    <p:extLst>
      <p:ext uri="{BB962C8B-B14F-4D97-AF65-F5344CB8AC3E}">
        <p14:creationId xmlns:p14="http://schemas.microsoft.com/office/powerpoint/2010/main" val="57655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F0BF9-AACE-4967-AB96-2365A006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2847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Bradley Hand ITC" panose="03070402050302030203" pitchFamily="66" charset="0"/>
              </a:rPr>
              <a:t>Problems with labeling psychological disorders?</a:t>
            </a:r>
          </a:p>
        </p:txBody>
      </p:sp>
    </p:spTree>
    <p:extLst>
      <p:ext uri="{BB962C8B-B14F-4D97-AF65-F5344CB8AC3E}">
        <p14:creationId xmlns:p14="http://schemas.microsoft.com/office/powerpoint/2010/main" val="422573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B5AB6-3769-462C-8964-4AAC1C6B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Rosenhan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0FC76-456F-4559-BB27-366224B4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221194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 label is attached to someone, we may see them differently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Bias</a:t>
            </a:r>
          </a:p>
        </p:txBody>
      </p:sp>
      <p:pic>
        <p:nvPicPr>
          <p:cNvPr id="3074" name="Picture 2" descr="Image result for rosenhan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3062493"/>
            <a:ext cx="8097078" cy="37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1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156E4-8921-4DF5-8F80-1EF3889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Takeaways from Rosenhan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3C5F9-DDF5-4717-B05B-EC820F9C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“Stickiness of the Label”-Should people carry diagnosis label for the rest of their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what extent are disorders the product of the environment or the individual?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imposters can go undetected, what is the level of institutional care?</a:t>
            </a:r>
          </a:p>
        </p:txBody>
      </p:sp>
    </p:spTree>
    <p:extLst>
      <p:ext uri="{BB962C8B-B14F-4D97-AF65-F5344CB8AC3E}">
        <p14:creationId xmlns:p14="http://schemas.microsoft.com/office/powerpoint/2010/main" val="289959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62CFE-B08E-485A-B864-2CC321D0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be </a:t>
            </a:r>
            <a:r>
              <a:rPr lang="en-US" sz="6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insane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Image result for john hinckley 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2" y="1711391"/>
            <a:ext cx="3549385" cy="51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6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ouis Wain's cats">
            <a:extLst>
              <a:ext uri="{FF2B5EF4-FFF2-40B4-BE49-F238E27FC236}">
                <a16:creationId xmlns:a16="http://schemas.microsoft.com/office/drawing/2014/main" xmlns="" id="{C7777D91-BA01-466D-9EB2-DD69A9A0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7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7623" y="953037"/>
            <a:ext cx="426290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“Voices, like a roar of a crowd came.  I felt like Jesus; I was being crucified.  It was dark.  I just continued to huddle under the blanket, feeling weak, laid bare and defenseless in a cruel world I could no longer understand.”</a:t>
            </a:r>
          </a:p>
          <a:p>
            <a:endParaRPr lang="en-US" sz="2800" dirty="0"/>
          </a:p>
          <a:p>
            <a:r>
              <a:rPr lang="en-US" sz="2800" dirty="0"/>
              <a:t>-Stuart, diagnosed with 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6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63673-D816-45F1-B2F9-84384BED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widely overestimate the number of people who use the insanity defense.  Why?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Heuristic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basing the probability of an event on the ease with which relevant instances come to mind</a:t>
            </a:r>
          </a:p>
        </p:txBody>
      </p:sp>
    </p:spTree>
    <p:extLst>
      <p:ext uri="{BB962C8B-B14F-4D97-AF65-F5344CB8AC3E}">
        <p14:creationId xmlns:p14="http://schemas.microsoft.com/office/powerpoint/2010/main" val="44570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6F5D7-AE1B-45E8-9340-EA8F24B9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42" y="2786019"/>
            <a:ext cx="109728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radley Hand ITC" panose="03070402050302030203" pitchFamily="66" charset="0"/>
              </a:rPr>
              <a:t>Six Classes of Disorders</a:t>
            </a:r>
          </a:p>
        </p:txBody>
      </p:sp>
    </p:spTree>
    <p:extLst>
      <p:ext uri="{BB962C8B-B14F-4D97-AF65-F5344CB8AC3E}">
        <p14:creationId xmlns:p14="http://schemas.microsoft.com/office/powerpoint/2010/main" val="155770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89A-6C9E-4CFB-BAEA-2C3F8876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Anxiety Disorders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7ABD8-6832-4919-B062-F3C95A27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Class of disorders marked by feelings of excessive fear and anxiety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19% (Most Common)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in females (2:1)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genetic predisposition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Cognitive: certain types of thinking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244874-E205-4C21-B54E-1A9D7CFE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74" y="2637597"/>
            <a:ext cx="41148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008D5-6768-4EE8-A8C7-6A54FB92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14255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each perspective say </a:t>
            </a:r>
            <a:r>
              <a:rPr lang="en-US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anxiety?</a:t>
            </a:r>
          </a:p>
        </p:txBody>
      </p:sp>
    </p:spTree>
    <p:extLst>
      <p:ext uri="{BB962C8B-B14F-4D97-AF65-F5344CB8AC3E}">
        <p14:creationId xmlns:p14="http://schemas.microsoft.com/office/powerpoint/2010/main" val="422721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01690-1983-4B7A-B8F2-4EF333A6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Anxiety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3DB48-1C86-4028-B0BE-EBAA5280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Chronic, low level of anxiety not tied to any specific threat</a:t>
            </a:r>
          </a:p>
        </p:txBody>
      </p:sp>
      <p:pic>
        <p:nvPicPr>
          <p:cNvPr id="4098" name="Picture 2" descr="Image result for generalized anxiety disorder&quot;">
            <a:extLst>
              <a:ext uri="{FF2B5EF4-FFF2-40B4-BE49-F238E27FC236}">
                <a16:creationId xmlns:a16="http://schemas.microsoft.com/office/drawing/2014/main" xmlns="" id="{B42D1CE0-EC69-47C7-8B41-89325793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2" y="2288177"/>
            <a:ext cx="7646504" cy="42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6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EB9BD-A803-4F0F-90E3-6835850B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FF415-4FFC-41C4-BA18-EEC7A067B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experiences sudden episodes of intense dread</a:t>
            </a:r>
          </a:p>
        </p:txBody>
      </p:sp>
      <p:pic>
        <p:nvPicPr>
          <p:cNvPr id="3074" name="Picture 2" descr="Image result for panic attack breathing into a paper bag&quot;">
            <a:extLst>
              <a:ext uri="{FF2B5EF4-FFF2-40B4-BE49-F238E27FC236}">
                <a16:creationId xmlns:a16="http://schemas.microsoft.com/office/drawing/2014/main" xmlns="" id="{DE71D016-9A7C-4541-B4C4-4091F3A8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95" y="2328172"/>
            <a:ext cx="6382786" cy="42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1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62789-4B18-4C5F-9999-1F4BD385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Phobic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3A54A-F6EB-4A8E-9154-456A919D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Irrational fear causes person to avoid some object, activity, or disorder</a:t>
            </a:r>
          </a:p>
        </p:txBody>
      </p:sp>
      <p:pic>
        <p:nvPicPr>
          <p:cNvPr id="2050" name="Picture 2" descr="Image result for trypophobia american horror story&quot;">
            <a:extLst>
              <a:ext uri="{FF2B5EF4-FFF2-40B4-BE49-F238E27FC236}">
                <a16:creationId xmlns:a16="http://schemas.microsoft.com/office/drawing/2014/main" xmlns="" id="{A1D6FDF6-F32E-4AE9-A239-83B32E1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11" y="2428805"/>
            <a:ext cx="2848564" cy="41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hobic disorder&quot;">
            <a:extLst>
              <a:ext uri="{FF2B5EF4-FFF2-40B4-BE49-F238E27FC236}">
                <a16:creationId xmlns:a16="http://schemas.microsoft.com/office/drawing/2014/main" xmlns="" id="{E7C55755-0331-484A-8115-2F00F1A3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2735469"/>
            <a:ext cx="5607326" cy="37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8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87A1B-9AE0-4034-A796-44DF539D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Anxiety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E9AD5-ED13-4847-A2E1-3A256F8B7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65" y="2060575"/>
            <a:ext cx="4742621" cy="41957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public embarrassment</a:t>
            </a:r>
          </a:p>
        </p:txBody>
      </p:sp>
      <p:pic>
        <p:nvPicPr>
          <p:cNvPr id="1026" name="Picture 2" descr="Image result for social anxiety disorder">
            <a:extLst>
              <a:ext uri="{FF2B5EF4-FFF2-40B4-BE49-F238E27FC236}">
                <a16:creationId xmlns:a16="http://schemas.microsoft.com/office/drawing/2014/main" xmlns="" id="{B135D8EC-A495-4427-ABBC-576814703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87" y="1771222"/>
            <a:ext cx="6945796" cy="46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3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F4AB-6718-44D8-B5DE-9866A6E6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*Obsessive-Compulsive Disorder*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2EA98-7C47-4260-A636-1B3B9E5A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listed under “Obsessive-Compulsive and Related Disorders”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unwanted, repetitive thoughts (obsessions) and actions (compulsions)</a:t>
            </a:r>
          </a:p>
        </p:txBody>
      </p:sp>
      <p:pic>
        <p:nvPicPr>
          <p:cNvPr id="5122" name="Picture 2" descr="Image result for OCD hand washing&quot;">
            <a:extLst>
              <a:ext uri="{FF2B5EF4-FFF2-40B4-BE49-F238E27FC236}">
                <a16:creationId xmlns:a16="http://schemas.microsoft.com/office/drawing/2014/main" xmlns="" id="{9BEF4043-C970-43B5-8964-C061348E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7" y="3301437"/>
            <a:ext cx="5337727" cy="35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21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CEC83-29F2-4857-8749-1CD3C0F7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*Body Dysmorphic Disorder*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29777D-FEAD-4C81-A46C-38B9B11E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and intrusive preoccupations with imagined defect in one’s appearance</a:t>
            </a:r>
          </a:p>
        </p:txBody>
      </p:sp>
      <p:pic>
        <p:nvPicPr>
          <p:cNvPr id="6146" name="Picture 2" descr="Image result for body dysmorphic disorder&quot;">
            <a:extLst>
              <a:ext uri="{FF2B5EF4-FFF2-40B4-BE49-F238E27FC236}">
                <a16:creationId xmlns:a16="http://schemas.microsoft.com/office/drawing/2014/main" xmlns="" id="{462E5615-5447-4120-AD98-DD75EDA1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0" y="2747852"/>
            <a:ext cx="6392517" cy="38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6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8FD08-1EA4-4C5C-9E44-24AE898D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5F248B-C039-4C24-B29B-95FE1959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sensitive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is difficult-do not go home and diagnose your little brother.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leads to understanding, research, and decreasing the stigma surrounding mental illness.</a:t>
            </a:r>
          </a:p>
        </p:txBody>
      </p:sp>
    </p:spTree>
    <p:extLst>
      <p:ext uri="{BB962C8B-B14F-4D97-AF65-F5344CB8AC3E}">
        <p14:creationId xmlns:p14="http://schemas.microsoft.com/office/powerpoint/2010/main" val="116382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C34A9-723F-48B4-9E23-10E92519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*Post Traumatic Stress Disorder*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25C5E-1791-4E39-A115-25F77D7B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listed under “trauma and stressor-related disorders”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Enduring psychological disturbance attributed to major trauma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ptsd&quot;">
            <a:extLst>
              <a:ext uri="{FF2B5EF4-FFF2-40B4-BE49-F238E27FC236}">
                <a16:creationId xmlns:a16="http://schemas.microsoft.com/office/drawing/2014/main" xmlns="" id="{C16EC560-31E9-455B-8F04-846EA264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3" y="2848596"/>
            <a:ext cx="7659757" cy="40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7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89A-6C9E-4CFB-BAEA-2C3F8876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Dissociative Disorders *controversial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7ABD8-6832-4919-B062-F3C95A27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Class of disorders marked by a disruption of normal mental processes involved in memory, consciousness, identity, or perception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2% (Rare)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Trauma / Extreme Stress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(it’s rewarding to forget)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2DAE5-AD47-4F87-B227-C79C80D9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Amnesia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FE920-9375-4676-B741-AF6CEBDF2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inability to recall extensive and important personal information</a:t>
            </a:r>
          </a:p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Fugue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sudden, unplanned travel </a:t>
            </a:r>
          </a:p>
        </p:txBody>
      </p:sp>
      <p:pic>
        <p:nvPicPr>
          <p:cNvPr id="8194" name="Picture 2" descr="Image result for dissociative amnesia&quot;">
            <a:extLst>
              <a:ext uri="{FF2B5EF4-FFF2-40B4-BE49-F238E27FC236}">
                <a16:creationId xmlns:a16="http://schemas.microsoft.com/office/drawing/2014/main" xmlns="" id="{A907F72E-7FF7-40A8-A85E-151A730A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83" y="3299791"/>
            <a:ext cx="7116417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87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B037D-B65F-4579-B3B8-A280976E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Identity Disorder (DID)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C3A7D-875C-470C-AEB8-4C7A8177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personalities exist within a single individual</a:t>
            </a:r>
          </a:p>
        </p:txBody>
      </p:sp>
      <p:pic>
        <p:nvPicPr>
          <p:cNvPr id="9218" name="Picture 2" descr="Image result for dissociative identity disorder&quot;">
            <a:extLst>
              <a:ext uri="{FF2B5EF4-FFF2-40B4-BE49-F238E27FC236}">
                <a16:creationId xmlns:a16="http://schemas.microsoft.com/office/drawing/2014/main" xmlns="" id="{3BCFD976-FC8F-4D64-9203-5A329413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78" y="2748998"/>
            <a:ext cx="6019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7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89A-6C9E-4CFB-BAEA-2C3F8876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Somatic Symptom and Related Disorders *Reduction in DSM-5 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7ABD8-6832-4919-B062-F3C95A27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Manifesting a psychological problem through a physiological symptom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Epidemiology: 3% (Rare)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Psychoanalytic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Outward manifestations of internal conflict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being reinforced with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0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03825-26A9-4E63-8CC5-26F04F2E0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893211"/>
            <a:ext cx="5386917" cy="1281663"/>
          </a:xfrm>
        </p:spPr>
        <p:txBody>
          <a:bodyPr>
            <a:normAutofit fontScale="92500" lnSpcReduction="20000"/>
          </a:bodyPr>
          <a:lstStyle/>
          <a:p>
            <a:r>
              <a:rPr lang="en-US" sz="4800" u="sng" dirty="0">
                <a:solidFill>
                  <a:srgbClr val="FF0066"/>
                </a:solidFill>
              </a:rPr>
              <a:t>Somatic Symptom Disorder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0E7E1A-C882-46FE-AEAB-C70E1BCDFC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Formerly hypochondriasis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complaints without cause, OR minor issues become major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concern is symptoms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F428C1-8CFF-4404-8C0F-C4C250A45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9" y="893212"/>
            <a:ext cx="5389033" cy="1281662"/>
          </a:xfrm>
        </p:spPr>
        <p:txBody>
          <a:bodyPr>
            <a:normAutofit fontScale="92500" lnSpcReduction="20000"/>
          </a:bodyPr>
          <a:lstStyle/>
          <a:p>
            <a:r>
              <a:rPr lang="en-US" sz="4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 Anxiety Disorder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DA2D80-90ED-4DC0-AC8A-396E26E0D7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diagnosis if the focus is on the FEAR of a disease</a:t>
            </a:r>
          </a:p>
          <a:p>
            <a:endParaRPr lang="en-US" dirty="0"/>
          </a:p>
        </p:txBody>
      </p:sp>
      <p:pic>
        <p:nvPicPr>
          <p:cNvPr id="7" name="Picture 2" descr="Image result for hypochondriac">
            <a:extLst>
              <a:ext uri="{FF2B5EF4-FFF2-40B4-BE49-F238E27FC236}">
                <a16:creationId xmlns:a16="http://schemas.microsoft.com/office/drawing/2014/main" xmlns="" id="{73F0CE5E-8600-4A27-AB7B-AD950022C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9"/>
          <a:stretch/>
        </p:blipFill>
        <p:spPr bwMode="auto">
          <a:xfrm>
            <a:off x="970755" y="3948872"/>
            <a:ext cx="4197594" cy="28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4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6DD75-9D7A-4664-8211-D90A850D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542CB-DE76-42B2-B580-C3A61DF6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a severe physical problem like paralysis or blindness, but there is no biological cause</a:t>
            </a:r>
          </a:p>
        </p:txBody>
      </p:sp>
      <p:pic>
        <p:nvPicPr>
          <p:cNvPr id="11266" name="Picture 2" descr="Image result for conversion disorder&quot;">
            <a:extLst>
              <a:ext uri="{FF2B5EF4-FFF2-40B4-BE49-F238E27FC236}">
                <a16:creationId xmlns:a16="http://schemas.microsoft.com/office/drawing/2014/main" xmlns="" id="{F2F29282-1B9F-4AAC-9D0E-F8940950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22" y="2726753"/>
            <a:ext cx="2957858" cy="41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55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6A009-B96B-4C60-9B86-BA4273B1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Factitious Disorder (Munchausen’s)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E2106-57B1-40F3-B4A4-122FC549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142129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falsifies physical or psychological symptoms, with the absence of external rewards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871438-33D8-4ADF-AA4F-9D7652B5BEA6}"/>
              </a:ext>
            </a:extLst>
          </p:cNvPr>
          <p:cNvSpPr txBox="1">
            <a:spLocks/>
          </p:cNvSpPr>
          <p:nvPr/>
        </p:nvSpPr>
        <p:spPr>
          <a:xfrm>
            <a:off x="762000" y="2857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Factitious Disorder Imposed on Another</a:t>
            </a:r>
          </a:p>
        </p:txBody>
      </p:sp>
      <p:pic>
        <p:nvPicPr>
          <p:cNvPr id="5" name="Picture 4" descr="Image result for the act&quot;">
            <a:extLst>
              <a:ext uri="{FF2B5EF4-FFF2-40B4-BE49-F238E27FC236}">
                <a16:creationId xmlns:a16="http://schemas.microsoft.com/office/drawing/2014/main" xmlns="" id="{75CB26E9-37F7-4FCC-9FCA-3A224ACF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6" y="4497798"/>
            <a:ext cx="3320524" cy="22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D243FE-93B8-4C38-AF77-B4053485CA7D}"/>
              </a:ext>
            </a:extLst>
          </p:cNvPr>
          <p:cNvSpPr txBox="1"/>
          <p:nvPr/>
        </p:nvSpPr>
        <p:spPr>
          <a:xfrm>
            <a:off x="927652" y="4000500"/>
            <a:ext cx="6626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falsifies physical or psychological symptoms IN ANOTHER PERSON; again, absence of external rewards</a:t>
            </a:r>
          </a:p>
        </p:txBody>
      </p:sp>
    </p:spTree>
    <p:extLst>
      <p:ext uri="{BB962C8B-B14F-4D97-AF65-F5344CB8AC3E}">
        <p14:creationId xmlns:p14="http://schemas.microsoft.com/office/powerpoint/2010/main" val="3786684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89A-6C9E-4CFB-BAEA-2C3F8876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Depressive Disorders and Bipolar Disorder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7ABD8-6832-4919-B062-F3C95A27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Characterized by extreme or inappropriate emotions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Epidemiology: 13-14% (common)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Serotonin imbalance or Genetic vulnerability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helplessness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14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9F50B-5A47-4F77-93E7-7C7E2877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Depressive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E8DC5-D4A4-45D2-BEFB-3CCC95302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depressed mood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weeks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 clear reason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symptoms include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feelings of worthlessness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interest in normally enjoyed activities</a:t>
            </a:r>
          </a:p>
        </p:txBody>
      </p:sp>
    </p:spTree>
    <p:extLst>
      <p:ext uri="{BB962C8B-B14F-4D97-AF65-F5344CB8AC3E}">
        <p14:creationId xmlns:p14="http://schemas.microsoft.com/office/powerpoint/2010/main" val="104113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C1C03-4561-409E-A7D5-2D404F41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8652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Million people suffer from mental or behavioral disorders (WHO, 2008)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prevalence is 44%</a:t>
            </a:r>
          </a:p>
        </p:txBody>
      </p:sp>
    </p:spTree>
    <p:extLst>
      <p:ext uri="{BB962C8B-B14F-4D97-AF65-F5344CB8AC3E}">
        <p14:creationId xmlns:p14="http://schemas.microsoft.com/office/powerpoint/2010/main" val="1980938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C2E9A-6863-4DD2-A771-D13A3DC0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DSM-5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32D7B-1411-4FD4-805C-4CD156CE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4157"/>
            <a:ext cx="10972800" cy="517200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Five (or more) of the following symptoms have been present during the same 2-week period and represent a change from previous functioning. At least one symptom must be 1) depressed mood or 2) loss of interest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Depressed mood most of the day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interest or pleasure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weight loss or weight gain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Insomnia or hypersomnia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or loss of energy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Restlessness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Feelings of worthlessness or guilt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ability to concentrate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thoughts of death, suicidal ideation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symptoms cause clinically significant distress or impairment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episode is not attributable to substance abuse or medical condition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It is not better explained by another psychological disorder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There has never been a manic episode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55DD8-0BDA-4CD4-BD4B-86E77864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EAF1C1-8FCD-4749-80E5-A923F450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both feelings of depression and mania (high energy and optimism)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depressive episode of at least 2 weeks, and a manic episode of at least 1 week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genetic component</a:t>
            </a:r>
          </a:p>
        </p:txBody>
      </p:sp>
    </p:spTree>
    <p:extLst>
      <p:ext uri="{BB962C8B-B14F-4D97-AF65-F5344CB8AC3E}">
        <p14:creationId xmlns:p14="http://schemas.microsoft.com/office/powerpoint/2010/main" val="4223102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DC265-3C2C-4BB4-A101-2A3BAB23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u="sng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63F659-34BC-49A0-B067-D9E5438F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(3)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Euphoria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self-esteem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of ideas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need for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Impulsiveness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taking behavior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Distractibility</a:t>
            </a:r>
          </a:p>
        </p:txBody>
      </p:sp>
      <p:pic>
        <p:nvPicPr>
          <p:cNvPr id="1026" name="Picture 2" descr="Image result for claire danes homeland mania">
            <a:extLst>
              <a:ext uri="{FF2B5EF4-FFF2-40B4-BE49-F238E27FC236}">
                <a16:creationId xmlns:a16="http://schemas.microsoft.com/office/drawing/2014/main" xmlns="" id="{3ABDD742-922B-4FDA-9558-C66E3651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16" y="1454559"/>
            <a:ext cx="7420784" cy="49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70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201F6-8A90-45C1-A3E7-5A1C01A3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Affective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FC4D34-F401-4194-900E-8887F367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4025279" cy="41954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 (depression) that occurs during the winter</a:t>
            </a:r>
          </a:p>
          <a:p>
            <a:r>
              <a:rPr lang="en-US" dirty="0"/>
              <a:t>Treated with light therapy</a:t>
            </a:r>
          </a:p>
        </p:txBody>
      </p:sp>
      <p:pic>
        <p:nvPicPr>
          <p:cNvPr id="4098" name="Picture 2" descr="Image result for seasonal affective disorder">
            <a:extLst>
              <a:ext uri="{FF2B5EF4-FFF2-40B4-BE49-F238E27FC236}">
                <a16:creationId xmlns:a16="http://schemas.microsoft.com/office/drawing/2014/main" xmlns="" id="{6ED8AD5B-84D7-46B5-AFE1-33D6D911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1417638"/>
            <a:ext cx="5313361" cy="3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asonal affective disorder">
            <a:extLst>
              <a:ext uri="{FF2B5EF4-FFF2-40B4-BE49-F238E27FC236}">
                <a16:creationId xmlns:a16="http://schemas.microsoft.com/office/drawing/2014/main" xmlns="" id="{2471070C-C446-4B3D-A438-65685A1C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4922"/>
            <a:ext cx="5313361" cy="32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25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7231D-8339-4D13-9FCB-8359FE6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Schizophrenia Spectrum and other Psychotic Disorders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839B9-5BFF-49A9-86F8-25CF036C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characterized by distorted thinking and/or hallucinations and delusions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Epidemiology: 1% (rare)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Dopamine Hypothesis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Abnormalities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Usage</a:t>
            </a:r>
          </a:p>
        </p:txBody>
      </p:sp>
      <p:pic>
        <p:nvPicPr>
          <p:cNvPr id="1028" name="Picture 4" descr="Image result for schizophrenia enlarged ventricles">
            <a:extLst>
              <a:ext uri="{FF2B5EF4-FFF2-40B4-BE49-F238E27FC236}">
                <a16:creationId xmlns:a16="http://schemas.microsoft.com/office/drawing/2014/main" xmlns="" id="{F637BAEF-93C8-456B-A2DD-F6DA611F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08" y="2632337"/>
            <a:ext cx="6231392" cy="42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1E8AB-BCB6-4DFC-A205-FCBE1ED5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Schizophrenia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B7A202-3222-4B05-B8D2-ADA5BCA1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must experience TWO or more of the following during a 1 month period for this diagnosis</a:t>
            </a:r>
          </a:p>
          <a:p>
            <a:pPr lvl="2"/>
            <a:r>
              <a:rPr lang="en-US" sz="28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Delusions</a:t>
            </a:r>
          </a:p>
          <a:p>
            <a:pPr lvl="2"/>
            <a:r>
              <a:rPr lang="en-US" sz="28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Hallucinations</a:t>
            </a:r>
          </a:p>
          <a:p>
            <a:pPr lvl="2"/>
            <a:r>
              <a:rPr lang="en-US" sz="28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Disorganized Speech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Symptoms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Grossly disorganized or catatonic behavior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for men: teens and 20s vs. Women: 20s and 30s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severe and debilitating disorder-only 20% make a full recovery!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7255456-49DB-45C9-BB4A-1FE61C813992}"/>
              </a:ext>
            </a:extLst>
          </p:cNvPr>
          <p:cNvSpPr/>
          <p:nvPr/>
        </p:nvSpPr>
        <p:spPr>
          <a:xfrm>
            <a:off x="1497496" y="2557670"/>
            <a:ext cx="4214191" cy="151074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7610DA03-AE4D-4794-AC60-FE229C4D03A5}"/>
              </a:ext>
            </a:extLst>
          </p:cNvPr>
          <p:cNvSpPr/>
          <p:nvPr/>
        </p:nvSpPr>
        <p:spPr>
          <a:xfrm>
            <a:off x="6096000" y="3021496"/>
            <a:ext cx="1311965" cy="556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D5DD56-9CB8-4930-8C05-32CEF4AE08B3}"/>
              </a:ext>
            </a:extLst>
          </p:cNvPr>
          <p:cNvSpPr txBox="1"/>
          <p:nvPr/>
        </p:nvSpPr>
        <p:spPr>
          <a:xfrm>
            <a:off x="7513982" y="2736502"/>
            <a:ext cx="2385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experience ONE of these</a:t>
            </a:r>
          </a:p>
        </p:txBody>
      </p:sp>
    </p:spTree>
    <p:extLst>
      <p:ext uri="{BB962C8B-B14F-4D97-AF65-F5344CB8AC3E}">
        <p14:creationId xmlns:p14="http://schemas.microsoft.com/office/powerpoint/2010/main" val="2759435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8C3A5-8901-4DD9-A4F0-87CB4E56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There are two main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65282B-3522-4602-9DA2-7D95CE5C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31875"/>
            <a:ext cx="5386917" cy="1143000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00FFCC"/>
                </a:solidFill>
              </a:rPr>
              <a:t>POSITIVE SYMPTOMS (EXCESSES)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A9D82B-18C8-4564-AD78-4C728362CA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Hallucinations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Delusions of Grandeur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Delusions of Persecution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Disorder (word salad)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Neulogisms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(new words)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Clang associations (rhyming)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affect (laughing when someone dies)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80DE65-207E-46BD-8480-48B6B19E1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u="sng" dirty="0">
                <a:solidFill>
                  <a:srgbClr val="00FFCC"/>
                </a:solidFill>
              </a:rPr>
              <a:t>NEGATIVE SYMPTOMS (DEFICITS)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169502-FCE3-4B84-B5B3-EDB6D74D2B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Affect (no emotional response)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Catatonia (no movement)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withdrawal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Waxy Flexibility (poseable body)</a:t>
            </a:r>
          </a:p>
        </p:txBody>
      </p:sp>
    </p:spTree>
    <p:extLst>
      <p:ext uri="{BB962C8B-B14F-4D97-AF65-F5344CB8AC3E}">
        <p14:creationId xmlns:p14="http://schemas.microsoft.com/office/powerpoint/2010/main" val="3785768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370F-5478-437B-871C-5B6A1D6C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AFF77-1294-4E54-95FF-A7474952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400800" cy="4525963"/>
          </a:xfrm>
        </p:spPr>
        <p:txBody>
          <a:bodyPr/>
          <a:lstStyle/>
          <a:p>
            <a:r>
              <a:rPr lang="en-US" u="sng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Tardive Dyskinesia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side effect of treatment is Parkinson’s like symptoms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Involuntary and/or repetitive movements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work to decrease dopamine.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Parkinson’s is associated with not enough dopamine</a:t>
            </a:r>
          </a:p>
        </p:txBody>
      </p:sp>
      <p:pic>
        <p:nvPicPr>
          <p:cNvPr id="2050" name="Picture 2" descr="Image result for tardive dyskinesia">
            <a:extLst>
              <a:ext uri="{FF2B5EF4-FFF2-40B4-BE49-F238E27FC236}">
                <a16:creationId xmlns:a16="http://schemas.microsoft.com/office/drawing/2014/main" xmlns="" id="{03D31256-7F98-44CE-B34B-E83C2D13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1" y="2324048"/>
            <a:ext cx="4320209" cy="45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CCBF4-A373-4CC8-8D85-47DD1F2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Personality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2C2DF-D3AD-4066-A259-DC028F19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well-established, maladaptive ways of behaving that negatively affect people’s ability to function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Epidemiology: 9%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(dysfunctional family)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genetic predisposition (67%)</a:t>
            </a:r>
          </a:p>
        </p:txBody>
      </p:sp>
      <p:pic>
        <p:nvPicPr>
          <p:cNvPr id="4" name="Picture 2" descr="Image result for john wayne gacy">
            <a:extLst>
              <a:ext uri="{FF2B5EF4-FFF2-40B4-BE49-F238E27FC236}">
                <a16:creationId xmlns:a16="http://schemas.microsoft.com/office/drawing/2014/main" xmlns="" id="{745BEDD1-6D2A-404C-BF07-2B2715C2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24463"/>
          <a:stretch/>
        </p:blipFill>
        <p:spPr bwMode="auto">
          <a:xfrm>
            <a:off x="7734300" y="2561088"/>
            <a:ext cx="3400425" cy="37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63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rsonality disorders dsm 5">
            <a:extLst>
              <a:ext uri="{FF2B5EF4-FFF2-40B4-BE49-F238E27FC236}">
                <a16:creationId xmlns:a16="http://schemas.microsoft.com/office/drawing/2014/main" xmlns="" id="{AB68F6EE-680F-4092-99C5-903F73B7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7391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8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>
                <a:latin typeface="Bradley Hand ITC" panose="03070402050302030203" pitchFamily="66" charset="0"/>
              </a:rPr>
              <a:t>How has your life been touched by mental illness?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6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88634-FF28-4C31-9635-4DE831CA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Antisocial Personality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DF2B9-1290-472B-9F10-6AF1D5630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of disregard for, and violation of, the rights of others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accept social norms; lack of empathy and guilt</a:t>
            </a:r>
          </a:p>
        </p:txBody>
      </p:sp>
      <p:pic>
        <p:nvPicPr>
          <p:cNvPr id="1026" name="Picture 2" descr="Image result for antisocial personality disorder famous people aileen vs charlize">
            <a:extLst>
              <a:ext uri="{FF2B5EF4-FFF2-40B4-BE49-F238E27FC236}">
                <a16:creationId xmlns:a16="http://schemas.microsoft.com/office/drawing/2014/main" xmlns="" id="{F24BE5DD-78E2-4912-9686-41637FF2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63200"/>
            <a:ext cx="5948776" cy="39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40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9DA66-8EA5-45E9-978E-5F2A9D10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Borderline Personality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7FAEE4-0885-4CC1-B509-B17B33A8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of instability in mood and interpersonal relationships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difficult to be alone, form intense and unstable relationships, and are often seen as manipulative</a:t>
            </a:r>
          </a:p>
        </p:txBody>
      </p:sp>
      <p:pic>
        <p:nvPicPr>
          <p:cNvPr id="1026" name="Picture 2" descr="Image result for brandon marshall">
            <a:extLst>
              <a:ext uri="{FF2B5EF4-FFF2-40B4-BE49-F238E27FC236}">
                <a16:creationId xmlns:a16="http://schemas.microsoft.com/office/drawing/2014/main" xmlns="" id="{25DE0329-E24B-425C-BA9D-BFC8A15C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373052"/>
            <a:ext cx="3484948" cy="34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69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90DB89-71D8-4D86-B82E-36181C6A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668" y="341244"/>
            <a:ext cx="4396338" cy="5762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5F98FE-B9B1-4A4C-A1A7-9F35A9724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895" y="1033455"/>
            <a:ext cx="4396339" cy="20344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Charming, manipulative, well educated, planned crimes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Cause? Nature (genetics, amygdala)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Bundy,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BTK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B378F2-3CC7-482E-9326-8CF49BB21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1927" y="341244"/>
            <a:ext cx="4396339" cy="5762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Sociopath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074CCC-BF79-4420-8531-DD036D34E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4508" y="938907"/>
            <a:ext cx="4396339" cy="20344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Volatile, uneducated, disorganized crimes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Cause? Nurture (trauma, childhood)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Charles Manson?</a:t>
            </a:r>
          </a:p>
        </p:txBody>
      </p:sp>
      <p:pic>
        <p:nvPicPr>
          <p:cNvPr id="1026" name="Picture 2" descr="Image result for ted bundy">
            <a:extLst>
              <a:ext uri="{FF2B5EF4-FFF2-40B4-BE49-F238E27FC236}">
                <a16:creationId xmlns:a16="http://schemas.microsoft.com/office/drawing/2014/main" xmlns="" id="{F6F81C12-C89D-4B2D-9C83-CD6399EA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1" y="2901330"/>
            <a:ext cx="3956670" cy="39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ample of a sociopath">
            <a:extLst>
              <a:ext uri="{FF2B5EF4-FFF2-40B4-BE49-F238E27FC236}">
                <a16:creationId xmlns:a16="http://schemas.microsoft.com/office/drawing/2014/main" xmlns="" id="{4C28FA33-C20B-4430-B505-FE7C48F7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7" y="3429000"/>
            <a:ext cx="52529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24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0B505-9347-4A27-ABE4-383500B8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and eating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B6CEC-5417-4525-9B8B-9582BE927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>
                <a:solidFill>
                  <a:srgbClr val="0070C0"/>
                </a:solidFill>
              </a:rPr>
              <a:t>Anorexia Nervosa</a:t>
            </a:r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BE249F-08B4-493A-9B89-F546C83F59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Distorted body image, an intense fear of fat and food,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loss of at least 15% of body weight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744F0F-8F0A-4040-AFB1-16655AA1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Bulimia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F1219-B239-4137-831E-C41C2D8782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Distorted body image, an intense fear of fat and food,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binge-purge cycle</a:t>
            </a:r>
          </a:p>
        </p:txBody>
      </p:sp>
      <p:pic>
        <p:nvPicPr>
          <p:cNvPr id="3074" name="Picture 2" descr="Image result for anorexia">
            <a:extLst>
              <a:ext uri="{FF2B5EF4-FFF2-40B4-BE49-F238E27FC236}">
                <a16:creationId xmlns:a16="http://schemas.microsoft.com/office/drawing/2014/main" xmlns="" id="{3BDD2A4A-B183-402B-A7C9-66BECA06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531429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ulimia">
            <a:extLst>
              <a:ext uri="{FF2B5EF4-FFF2-40B4-BE49-F238E27FC236}">
                <a16:creationId xmlns:a16="http://schemas.microsoft.com/office/drawing/2014/main" xmlns="" id="{FE172413-7222-45E8-8EAA-B26A8AE8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3591354"/>
            <a:ext cx="4908838" cy="32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28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08E4A-D4F2-4F58-AECC-4DE50ADE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Neurodevelopmental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1AEA2-465F-4DBE-895F-6A7663FE9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deviations from typical social development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Disorders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deficits in social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interaction, and repetitive patterns of behavior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Deficit/hyperactivity disorder (ADHD)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difficulty paying attention or sitting still</a:t>
            </a:r>
          </a:p>
        </p:txBody>
      </p:sp>
    </p:spTree>
    <p:extLst>
      <p:ext uri="{BB962C8B-B14F-4D97-AF65-F5344CB8AC3E}">
        <p14:creationId xmlns:p14="http://schemas.microsoft.com/office/powerpoint/2010/main" val="2893527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8FA7F-5E2E-4954-9132-42EBA496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about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8141F-51E8-4ECA-8717-EDF61412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462601" cy="41954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cause of death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of suicides are committed by people who suffer from some type of psychological disorder</a:t>
            </a:r>
          </a:p>
        </p:txBody>
      </p:sp>
      <p:pic>
        <p:nvPicPr>
          <p:cNvPr id="2050" name="Picture 2" descr="Image result for suicide">
            <a:extLst>
              <a:ext uri="{FF2B5EF4-FFF2-40B4-BE49-F238E27FC236}">
                <a16:creationId xmlns:a16="http://schemas.microsoft.com/office/drawing/2014/main" xmlns="" id="{922AD515-FB5C-4CBD-B850-1523B29C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3" y="1696278"/>
            <a:ext cx="6211611" cy="41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8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8FE1C-B79F-4FD5-B5DE-E1CD94C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Bradley Hand ITC" panose="03070402050302030203" pitchFamily="66" charset="0"/>
              </a:rPr>
              <a:t>What does “abnormal” mean?</a:t>
            </a:r>
          </a:p>
        </p:txBody>
      </p:sp>
    </p:spTree>
    <p:extLst>
      <p:ext uri="{BB962C8B-B14F-4D97-AF65-F5344CB8AC3E}">
        <p14:creationId xmlns:p14="http://schemas.microsoft.com/office/powerpoint/2010/main" val="95928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20619-7332-4094-83C7-B9C273EC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of Abnormality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06B4FD-A4CE-4A5E-93EB-EBCFC325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harmful and disturbing to the individual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disturbing to others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unusual for the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irrational; it does not make sense to the average person</a:t>
            </a:r>
          </a:p>
        </p:txBody>
      </p:sp>
    </p:spTree>
    <p:extLst>
      <p:ext uri="{BB962C8B-B14F-4D97-AF65-F5344CB8AC3E}">
        <p14:creationId xmlns:p14="http://schemas.microsoft.com/office/powerpoint/2010/main" val="363079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C069A-31AC-4C39-B2CD-2C134963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07687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Sean, a 29 year old salesman, was referred to a clinical psychologist by his girlfriend because of his inability to sleep and tendency to become preoccupied with minor matters.  He once drove home two hours from a business meeting out of fear that he forgot to lock the front door.  He gets along well with people, and these tendencies have been relatively recent.  He also has a history of high blood pressure.  Money has been tight lately, and he is worried he won’t be able to pay off his student loans or buy a house anytime soon.</a:t>
            </a:r>
          </a:p>
        </p:txBody>
      </p:sp>
    </p:spTree>
    <p:extLst>
      <p:ext uri="{BB962C8B-B14F-4D97-AF65-F5344CB8AC3E}">
        <p14:creationId xmlns:p14="http://schemas.microsoft.com/office/powerpoint/2010/main" val="35131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E60E0-2C58-40E5-947B-ACD90431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67" y="2493553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Bradley Hand ITC" panose="03070402050302030203" pitchFamily="66" charset="0"/>
              </a:rPr>
              <a:t>What causes psychological disorders?</a:t>
            </a:r>
          </a:p>
        </p:txBody>
      </p:sp>
    </p:spTree>
    <p:extLst>
      <p:ext uri="{BB962C8B-B14F-4D97-AF65-F5344CB8AC3E}">
        <p14:creationId xmlns:p14="http://schemas.microsoft.com/office/powerpoint/2010/main" val="109856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9883</TotalTime>
  <Words>1643</Words>
  <Application>Microsoft Office PowerPoint</Application>
  <PresentationFormat>Custom</PresentationFormat>
  <Paragraphs>225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Clinical Psychology</vt:lpstr>
      <vt:lpstr>PowerPoint Presentation</vt:lpstr>
      <vt:lpstr>Points to Remember:</vt:lpstr>
      <vt:lpstr>450 Million people suffer from mental or behavioral disorders (WHO, 2008)  Lifetime prevalence is 44%</vt:lpstr>
      <vt:lpstr>PowerPoint Presentation</vt:lpstr>
      <vt:lpstr>What does “abnormal” mean?</vt:lpstr>
      <vt:lpstr>Factors of Abnormality</vt:lpstr>
      <vt:lpstr>Sean, a 29 year old salesman, was referred to a clinical psychologist by his girlfriend because of his inability to sleep and tendency to become preoccupied with minor matters.  He once drove home two hours from a business meeting out of fear that he forgot to lock the front door.  He gets along well with people, and these tendencies have been relatively recent.  He also has a history of high blood pressure.  Money has been tight lately, and he is worried he won’t be able to pay off his student loans or buy a house anytime soon.</vt:lpstr>
      <vt:lpstr>What causes psychological disorders?</vt:lpstr>
      <vt:lpstr>Diathesis-Stress Model</vt:lpstr>
      <vt:lpstr>PowerPoint Presentation</vt:lpstr>
      <vt:lpstr>Other terms to know:</vt:lpstr>
      <vt:lpstr>Culture-Bound Disorders</vt:lpstr>
      <vt:lpstr>PowerPoint Presentation</vt:lpstr>
      <vt:lpstr>PowerPoint Presentation</vt:lpstr>
      <vt:lpstr>Problems with labeling psychological disorders?</vt:lpstr>
      <vt:lpstr>Rosenhan Study</vt:lpstr>
      <vt:lpstr>Takeaways from Rosenhan Study</vt:lpstr>
      <vt:lpstr>What does it mean to be insane?</vt:lpstr>
      <vt:lpstr>PowerPoint Presentation</vt:lpstr>
      <vt:lpstr>Six Classes of Disorders</vt:lpstr>
      <vt:lpstr>I. Anxiety Disorders (4)</vt:lpstr>
      <vt:lpstr>What would each perspective say causes anxiety?</vt:lpstr>
      <vt:lpstr>Generalized Anxiety Disorder</vt:lpstr>
      <vt:lpstr>Panic Disorder</vt:lpstr>
      <vt:lpstr>Phobic Disorder</vt:lpstr>
      <vt:lpstr>Social Anxiety Disorder</vt:lpstr>
      <vt:lpstr>*Obsessive-Compulsive Disorder*</vt:lpstr>
      <vt:lpstr>*Body Dysmorphic Disorder*</vt:lpstr>
      <vt:lpstr>*Post Traumatic Stress Disorder*</vt:lpstr>
      <vt:lpstr>II. Dissociative Disorders *controversial (2)</vt:lpstr>
      <vt:lpstr>Dissociative Amnesia</vt:lpstr>
      <vt:lpstr>Dissociative Identity Disorder (DID)</vt:lpstr>
      <vt:lpstr>III. Somatic Symptom and Related Disorders *Reduction in DSM-5  (5)</vt:lpstr>
      <vt:lpstr>PowerPoint Presentation</vt:lpstr>
      <vt:lpstr>Conversion Disorder</vt:lpstr>
      <vt:lpstr>Factitious Disorder (Munchausen’s)</vt:lpstr>
      <vt:lpstr>IV. Depressive Disorders and Bipolar Disorder (3)</vt:lpstr>
      <vt:lpstr>Major Depressive Disorder</vt:lpstr>
      <vt:lpstr>From the DSM-5</vt:lpstr>
      <vt:lpstr>Bipolar Disorder</vt:lpstr>
      <vt:lpstr>What is Mania?</vt:lpstr>
      <vt:lpstr>Seasonal Affective Disorder</vt:lpstr>
      <vt:lpstr>V. Schizophrenia Spectrum and other Psychotic Disorders (1)</vt:lpstr>
      <vt:lpstr>Schizophrenia</vt:lpstr>
      <vt:lpstr>There are two main types</vt:lpstr>
      <vt:lpstr>Issues with treatment?</vt:lpstr>
      <vt:lpstr>VI. Personality Disorders</vt:lpstr>
      <vt:lpstr>PowerPoint Presentation</vt:lpstr>
      <vt:lpstr>Antisocial Personality Disorder</vt:lpstr>
      <vt:lpstr>Borderline Personality Disorder</vt:lpstr>
      <vt:lpstr>PowerPoint Presentation</vt:lpstr>
      <vt:lpstr>Feeding and eating disorders</vt:lpstr>
      <vt:lpstr>Neurodevelopmental Disorders</vt:lpstr>
      <vt:lpstr>Let’s talk about suicide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Paras</dc:creator>
  <cp:lastModifiedBy>eparas</cp:lastModifiedBy>
  <cp:revision>42</cp:revision>
  <dcterms:created xsi:type="dcterms:W3CDTF">2019-02-22T14:22:58Z</dcterms:created>
  <dcterms:modified xsi:type="dcterms:W3CDTF">2020-02-11T03:45:45Z</dcterms:modified>
</cp:coreProperties>
</file>