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F3DA-284D-4ED4-98EB-56385716C27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510-A46A-49DF-9CFA-7AC164FA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F3DA-284D-4ED4-98EB-56385716C27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510-A46A-49DF-9CFA-7AC164FA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5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F3DA-284D-4ED4-98EB-56385716C27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510-A46A-49DF-9CFA-7AC164FA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7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F3DA-284D-4ED4-98EB-56385716C27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510-A46A-49DF-9CFA-7AC164FA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7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F3DA-284D-4ED4-98EB-56385716C27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510-A46A-49DF-9CFA-7AC164FA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3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F3DA-284D-4ED4-98EB-56385716C27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510-A46A-49DF-9CFA-7AC164FA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8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F3DA-284D-4ED4-98EB-56385716C27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510-A46A-49DF-9CFA-7AC164FA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9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F3DA-284D-4ED4-98EB-56385716C27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510-A46A-49DF-9CFA-7AC164FA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0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F3DA-284D-4ED4-98EB-56385716C27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510-A46A-49DF-9CFA-7AC164FA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7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F3DA-284D-4ED4-98EB-56385716C27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510-A46A-49DF-9CFA-7AC164FA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5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F3DA-284D-4ED4-98EB-56385716C27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E510-A46A-49DF-9CFA-7AC164FA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7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FF3DA-284D-4ED4-98EB-56385716C273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E510-A46A-49DF-9CFA-7AC164FAB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24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971800"/>
            <a:ext cx="3581400" cy="1150938"/>
          </a:xfrm>
        </p:spPr>
        <p:txBody>
          <a:bodyPr/>
          <a:lstStyle/>
          <a:p>
            <a:pPr eaLnBrk="1" hangingPunct="1"/>
            <a:r>
              <a:rPr lang="en-US" altLang="ko-KR" smtClean="0">
                <a:latin typeface="Arial Black" pitchFamily="34" charset="0"/>
              </a:rPr>
              <a:t>AZTEC</a:t>
            </a:r>
          </a:p>
        </p:txBody>
      </p:sp>
      <p:pic>
        <p:nvPicPr>
          <p:cNvPr id="2051" name="Picture 5" descr="mexican%20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47402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http://www.famsi.org/research/pohl/images/aztec1figure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46538"/>
            <a:ext cx="7916863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4191000" cy="1143000"/>
          </a:xfrm>
        </p:spPr>
        <p:txBody>
          <a:bodyPr/>
          <a:lstStyle/>
          <a:p>
            <a:pPr eaLnBrk="1" hangingPunct="1"/>
            <a:r>
              <a:rPr lang="en-US" altLang="ko-KR" sz="4000" u="sng" smtClean="0">
                <a:latin typeface="Arial Black" pitchFamily="34" charset="0"/>
              </a:rPr>
              <a:t>The Legend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ko-KR" b="1" u="sng" smtClean="0">
                <a:latin typeface="Calibri" pitchFamily="34" charset="0"/>
              </a:rPr>
              <a:t>Lake Texcoco</a:t>
            </a:r>
          </a:p>
          <a:p>
            <a:pPr eaLnBrk="1" hangingPunct="1"/>
            <a:r>
              <a:rPr lang="en-US" altLang="ko-KR" b="1" u="sng" smtClean="0">
                <a:latin typeface="Calibri" pitchFamily="34" charset="0"/>
              </a:rPr>
              <a:t>Tenochtitlan</a:t>
            </a:r>
          </a:p>
        </p:txBody>
      </p:sp>
      <p:pic>
        <p:nvPicPr>
          <p:cNvPr id="11268" name="Picture 7" descr="http://www.famsi.org/research/pohl/images/aztec1fig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371600"/>
            <a:ext cx="37512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http://intranet.whitefriars.vic.edu.au/public/faculties/sose/students/James%20M/History%20Assignment/tenoch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46482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7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5334000" cy="1143000"/>
          </a:xfrm>
        </p:spPr>
        <p:txBody>
          <a:bodyPr/>
          <a:lstStyle/>
          <a:p>
            <a:pPr eaLnBrk="1" hangingPunct="1"/>
            <a:r>
              <a:rPr lang="en-US" altLang="en-US" sz="4000" u="sng" smtClean="0">
                <a:latin typeface="Arial Black" pitchFamily="34" charset="0"/>
              </a:rPr>
              <a:t>Tribute Demanded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752600"/>
            <a:ext cx="2743200" cy="4525963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>
                <a:latin typeface="Calibri" pitchFamily="34" charset="0"/>
              </a:rPr>
              <a:t>Gold</a:t>
            </a:r>
          </a:p>
          <a:p>
            <a:pPr eaLnBrk="1" hangingPunct="1"/>
            <a:r>
              <a:rPr lang="en-US" altLang="en-US" sz="2800" b="1" u="sng" dirty="0" smtClean="0">
                <a:latin typeface="Calibri" pitchFamily="34" charset="0"/>
              </a:rPr>
              <a:t>Maize</a:t>
            </a:r>
          </a:p>
          <a:p>
            <a:pPr eaLnBrk="1" hangingPunct="1"/>
            <a:r>
              <a:rPr lang="en-US" altLang="en-US" sz="2800" b="1" u="sng" dirty="0" err="1" smtClean="0">
                <a:latin typeface="Calibri" pitchFamily="34" charset="0"/>
              </a:rPr>
              <a:t>Cocao</a:t>
            </a:r>
            <a:r>
              <a:rPr lang="en-US" altLang="en-US" sz="2800" b="1" u="sng" dirty="0" smtClean="0">
                <a:latin typeface="Calibri" pitchFamily="34" charset="0"/>
              </a:rPr>
              <a:t> beans</a:t>
            </a:r>
          </a:p>
          <a:p>
            <a:pPr eaLnBrk="1" hangingPunct="1"/>
            <a:r>
              <a:rPr lang="en-US" altLang="en-US" sz="2800" dirty="0" smtClean="0">
                <a:latin typeface="Calibri" pitchFamily="34" charset="0"/>
              </a:rPr>
              <a:t>Cotton </a:t>
            </a:r>
          </a:p>
          <a:p>
            <a:pPr eaLnBrk="1" hangingPunct="1"/>
            <a:r>
              <a:rPr lang="en-US" altLang="en-US" sz="2800" dirty="0" smtClean="0">
                <a:latin typeface="Calibri" pitchFamily="34" charset="0"/>
              </a:rPr>
              <a:t>Jade </a:t>
            </a:r>
          </a:p>
          <a:p>
            <a:pPr eaLnBrk="1" hangingPunct="1"/>
            <a:endParaRPr lang="en-US" altLang="en-US" sz="2800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latin typeface="Calibri" pitchFamily="34" charset="0"/>
              </a:rPr>
              <a:t>PAY OR ELSE!</a:t>
            </a:r>
          </a:p>
        </p:txBody>
      </p:sp>
      <p:pic>
        <p:nvPicPr>
          <p:cNvPr id="12292" name="Picture 5" descr="http://www.latinamericanstudies.org/aztecs/tribut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774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http://www.latinamericanstudies.org/aztecs/tribut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28844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83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5410200" cy="1143000"/>
          </a:xfrm>
        </p:spPr>
        <p:txBody>
          <a:bodyPr/>
          <a:lstStyle/>
          <a:p>
            <a:pPr eaLnBrk="1" hangingPunct="1"/>
            <a:r>
              <a:rPr lang="en-US" altLang="en-US" sz="3600" u="sng" smtClean="0">
                <a:latin typeface="Arial Black" pitchFamily="34" charset="0"/>
              </a:rPr>
              <a:t>Social Class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382000" cy="4525963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800000"/>
                </a:solidFill>
                <a:latin typeface="Calibri" pitchFamily="34" charset="0"/>
              </a:rPr>
              <a:t>Emperor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Absolute Power, god-king</a:t>
            </a:r>
          </a:p>
          <a:p>
            <a:pPr eaLnBrk="1" hangingPunct="1"/>
            <a:r>
              <a:rPr lang="en-US" altLang="en-US" b="1" u="sng" dirty="0" smtClean="0">
                <a:solidFill>
                  <a:srgbClr val="800000"/>
                </a:solidFill>
                <a:latin typeface="Calibri" pitchFamily="34" charset="0"/>
              </a:rPr>
              <a:t>Noble Class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 Gov. officials, priests, military leaders</a:t>
            </a:r>
          </a:p>
          <a:p>
            <a:pPr eaLnBrk="1" hangingPunct="1"/>
            <a:r>
              <a:rPr lang="en-US" altLang="en-US" b="1" u="sng" dirty="0" smtClean="0">
                <a:solidFill>
                  <a:srgbClr val="800000"/>
                </a:solidFill>
                <a:latin typeface="Calibri" pitchFamily="34" charset="0"/>
              </a:rPr>
              <a:t>Commoners</a:t>
            </a:r>
            <a:r>
              <a:rPr lang="en-US" altLang="en-US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Merchants, artisans, soldiers, farmers</a:t>
            </a:r>
          </a:p>
          <a:p>
            <a:pPr eaLnBrk="1" hangingPunct="1"/>
            <a:r>
              <a:rPr lang="en-US" altLang="en-US" b="1" dirty="0" smtClean="0">
                <a:solidFill>
                  <a:srgbClr val="800000"/>
                </a:solidFill>
                <a:latin typeface="Calibri" pitchFamily="34" charset="0"/>
              </a:rPr>
              <a:t>Slaves</a:t>
            </a:r>
          </a:p>
          <a:p>
            <a:pPr lvl="1" eaLnBrk="1" hangingPunct="1"/>
            <a:r>
              <a:rPr lang="en-US" altLang="en-US" dirty="0" smtClean="0">
                <a:latin typeface="Calibri" pitchFamily="34" charset="0"/>
              </a:rPr>
              <a:t>Captives</a:t>
            </a:r>
          </a:p>
          <a:p>
            <a:pPr lvl="1" eaLnBrk="1" hangingPunct="1"/>
            <a:endParaRPr lang="en-US" altLang="en-US" dirty="0" smtClean="0">
              <a:latin typeface="Times New Roman" pitchFamily="18" charset="0"/>
            </a:endParaRPr>
          </a:p>
          <a:p>
            <a:pPr eaLnBrk="1" hangingPunct="1"/>
            <a:endParaRPr lang="en-US" altLang="en-US" dirty="0" smtClean="0"/>
          </a:p>
        </p:txBody>
      </p:sp>
      <p:pic>
        <p:nvPicPr>
          <p:cNvPr id="13316" name="Picture 5" descr="http://www.famsi.org/research/pohl/images/aztec4figure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4431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32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4038600" cy="1143000"/>
          </a:xfrm>
        </p:spPr>
        <p:txBody>
          <a:bodyPr/>
          <a:lstStyle/>
          <a:p>
            <a:pPr eaLnBrk="1" hangingPunct="1"/>
            <a:r>
              <a:rPr lang="en-US" altLang="en-US" sz="3600" u="sng" smtClean="0">
                <a:latin typeface="Arial Black" pitchFamily="34" charset="0"/>
              </a:rPr>
              <a:t>Tenochtitlan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228600"/>
            <a:ext cx="4191000" cy="2895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</a:rPr>
              <a:t>Population </a:t>
            </a:r>
            <a:r>
              <a:rPr lang="en-US" altLang="en-US" dirty="0" smtClean="0">
                <a:latin typeface="Calibri" pitchFamily="34" charset="0"/>
              </a:rPr>
              <a:t>200,000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Causeways </a:t>
            </a:r>
            <a:endParaRPr lang="en-US" altLang="en-US" dirty="0" smtClean="0">
              <a:latin typeface="Calibri" pitchFamily="34" charset="0"/>
            </a:endParaRP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Crops grown on 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latin typeface="Calibri" pitchFamily="34" charset="0"/>
              </a:rPr>
              <a:t>    </a:t>
            </a:r>
            <a:r>
              <a:rPr lang="en-US" altLang="en-US" b="1" i="1" u="sng" dirty="0" err="1" smtClean="0">
                <a:latin typeface="Calibri" pitchFamily="34" charset="0"/>
              </a:rPr>
              <a:t>chinampas</a:t>
            </a:r>
            <a:endParaRPr lang="en-US" altLang="en-US" b="1" i="1" u="sng" dirty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en-US" altLang="en-US" dirty="0" smtClean="0">
              <a:latin typeface="Calibri" pitchFamily="34" charset="0"/>
            </a:endParaRPr>
          </a:p>
          <a:p>
            <a:pPr lvl="1" eaLnBrk="1" hangingPunct="1">
              <a:buFontTx/>
              <a:buNone/>
            </a:pPr>
            <a:endParaRPr lang="en-US" altLang="en-US" dirty="0" smtClean="0">
              <a:latin typeface="Times New Roman" pitchFamily="18" charset="0"/>
            </a:endParaRPr>
          </a:p>
        </p:txBody>
      </p:sp>
      <p:pic>
        <p:nvPicPr>
          <p:cNvPr id="15364" name="Picture 7" descr="http://maryourmother.net/Mexiq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6034088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7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u="sng" dirty="0" err="1" smtClean="0">
                <a:latin typeface="Arial Black" pitchFamily="34" charset="0"/>
              </a:rPr>
              <a:t>Tlatelolco</a:t>
            </a:r>
            <a:r>
              <a:rPr lang="en-US" altLang="en-US" sz="3600" u="sng" dirty="0" smtClean="0">
                <a:latin typeface="Arial Black" pitchFamily="34" charset="0"/>
              </a:rPr>
              <a:t> Market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 smtClean="0">
                <a:latin typeface="Calibri" pitchFamily="34" charset="0"/>
              </a:rPr>
              <a:t>Economic</a:t>
            </a:r>
            <a:r>
              <a:rPr lang="en-US" altLang="en-US" dirty="0" smtClean="0">
                <a:latin typeface="Calibri" pitchFamily="34" charset="0"/>
              </a:rPr>
              <a:t> heart of the city</a:t>
            </a:r>
          </a:p>
        </p:txBody>
      </p:sp>
      <p:pic>
        <p:nvPicPr>
          <p:cNvPr id="14340" name="Picture 5" descr="http://library.thinkquest.org/28059/pictures/mexicas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71825"/>
            <a:ext cx="43434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http://www.mexconnect.com/mex_/history/tlatelolco/tlatelmark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3400"/>
            <a:ext cx="446881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http://www.mexicocity.com.mx/gif/plum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257492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http://www.mexicocity.com.mx/gif/tlacu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5906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2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/>
          <a:lstStyle/>
          <a:p>
            <a:pPr eaLnBrk="1" hangingPunct="1"/>
            <a:r>
              <a:rPr lang="en-US" altLang="en-US" sz="3600" u="sng" smtClean="0">
                <a:latin typeface="Arial Black" pitchFamily="34" charset="0"/>
              </a:rPr>
              <a:t>Religion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114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u="sng" smtClean="0">
                <a:latin typeface="Calibri" pitchFamily="34" charset="0"/>
              </a:rPr>
              <a:t>Adopted</a:t>
            </a:r>
            <a:r>
              <a:rPr lang="en-US" altLang="en-US" sz="2800" smtClean="0">
                <a:latin typeface="Calibri" pitchFamily="34" charset="0"/>
              </a:rPr>
              <a:t> Toltec gods,     worship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Calibri" pitchFamily="34" charset="0"/>
              </a:rPr>
              <a:t>Elaborate public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latin typeface="Calibri" pitchFamily="34" charset="0"/>
              </a:rPr>
              <a:t>    ceremonies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Calibri" pitchFamily="34" charset="0"/>
              </a:rPr>
              <a:t>Communicate w/gods &amp; </a:t>
            </a:r>
            <a:r>
              <a:rPr lang="en-US" altLang="en-US" sz="2800" b="1" u="sng" smtClean="0">
                <a:latin typeface="Calibri" pitchFamily="34" charset="0"/>
              </a:rPr>
              <a:t>win favor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Calibri" pitchFamily="34" charset="0"/>
              </a:rPr>
              <a:t>Human Sacrifice </a:t>
            </a:r>
            <a:r>
              <a:rPr lang="en-US" altLang="en-US" sz="2800" smtClean="0">
                <a:latin typeface="Calibri" pitchFamily="34" charset="0"/>
                <a:sym typeface="Wingdings" pitchFamily="2" charset="2"/>
              </a:rPr>
              <a:t>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latin typeface="Calibri" pitchFamily="34" charset="0"/>
                <a:sym typeface="Wingdings" pitchFamily="2" charset="2"/>
              </a:rPr>
              <a:t>    </a:t>
            </a:r>
            <a:r>
              <a:rPr lang="en-US" altLang="en-US" sz="2800" b="1" u="sng" smtClean="0">
                <a:latin typeface="Calibri" pitchFamily="34" charset="0"/>
                <a:sym typeface="Wingdings" pitchFamily="2" charset="2"/>
              </a:rPr>
              <a:t>Sun god</a:t>
            </a:r>
            <a:endParaRPr lang="en-US" altLang="en-US" sz="2800" b="1" u="sng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smtClean="0">
              <a:latin typeface="Times New Roman" pitchFamily="18" charset="0"/>
            </a:endParaRPr>
          </a:p>
        </p:txBody>
      </p:sp>
      <p:pic>
        <p:nvPicPr>
          <p:cNvPr id="16388" name="Picture 5" descr="http://content.answers.com/main/content/wp/en/thumb/7/79/200px-Mendoza_HumanSacri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27488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http://xpress.sfsu.edu/specials/2005f/AZTECANNA/thumbn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32861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6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u="sng" smtClean="0">
                <a:latin typeface="Arial Black" pitchFamily="34" charset="0"/>
              </a:rPr>
              <a:t>Sacrifice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alibri" pitchFamily="34" charset="0"/>
              </a:rPr>
              <a:t>Thousands of victims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Prisoners Of War  (</a:t>
            </a:r>
            <a:r>
              <a:rPr lang="en-US" altLang="en-US" b="1" u="sng" dirty="0" smtClean="0">
                <a:latin typeface="Calibri" pitchFamily="34" charset="0"/>
              </a:rPr>
              <a:t>POWs</a:t>
            </a:r>
            <a:r>
              <a:rPr lang="en-US" altLang="en-US" dirty="0" smtClean="0">
                <a:latin typeface="Calibri" pitchFamily="34" charset="0"/>
              </a:rPr>
              <a:t>)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</a:rPr>
              <a:t>Need war captives </a:t>
            </a:r>
            <a:r>
              <a:rPr lang="en-US" altLang="en-US" dirty="0" smtClean="0">
                <a:latin typeface="Calibri" pitchFamily="34" charset="0"/>
                <a:sym typeface="Wingdings" pitchFamily="2" charset="2"/>
              </a:rPr>
              <a:t> New conquests</a:t>
            </a:r>
          </a:p>
          <a:p>
            <a:pPr eaLnBrk="1" hangingPunct="1"/>
            <a:r>
              <a:rPr lang="en-US" altLang="en-US" dirty="0" smtClean="0">
                <a:latin typeface="Calibri" pitchFamily="34" charset="0"/>
                <a:sym typeface="Wingdings" pitchFamily="2" charset="2"/>
              </a:rPr>
              <a:t>War tactics = </a:t>
            </a:r>
            <a:r>
              <a:rPr lang="en-US" altLang="en-US" b="1" u="sng" dirty="0" smtClean="0">
                <a:latin typeface="Calibri" pitchFamily="34" charset="0"/>
                <a:sym typeface="Wingdings" pitchFamily="2" charset="2"/>
              </a:rPr>
              <a:t>live prisoners</a:t>
            </a:r>
            <a:endParaRPr lang="en-US" altLang="en-US" b="1" u="sng" dirty="0" smtClean="0">
              <a:latin typeface="Calibri" pitchFamily="34" charset="0"/>
            </a:endParaRPr>
          </a:p>
          <a:p>
            <a:pPr eaLnBrk="1" hangingPunct="1"/>
            <a:endParaRPr lang="en-US" altLang="en-US" dirty="0" smtClean="0"/>
          </a:p>
        </p:txBody>
      </p:sp>
      <p:pic>
        <p:nvPicPr>
          <p:cNvPr id="17412" name="Picture 5" descr="http://www.laputan.org/images/pictures/Aztec-sacri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35814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46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u="sng" smtClean="0">
                <a:latin typeface="Arial Black" pitchFamily="34" charset="0"/>
              </a:rPr>
              <a:t>Problems Arise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105400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b="1" u="sng" dirty="0" smtClean="0">
                <a:latin typeface="Calibri" pitchFamily="34" charset="0"/>
                <a:sym typeface="Wingdings" pitchFamily="2" charset="2"/>
              </a:rPr>
              <a:t>Montezuma II (1502)</a:t>
            </a:r>
            <a:endParaRPr lang="en-US" altLang="en-US" sz="2800" b="1" u="sng" dirty="0" smtClean="0">
              <a:latin typeface="Calibri" pitchFamily="34" charset="0"/>
              <a:sym typeface="Wingdings" pitchFamily="2" charset="2"/>
            </a:endParaRPr>
          </a:p>
          <a:p>
            <a:pPr lvl="1" eaLnBrk="1" hangingPunct="1"/>
            <a:r>
              <a:rPr lang="en-US" altLang="en-US" sz="2400" dirty="0" smtClean="0">
                <a:latin typeface="Calibri" pitchFamily="34" charset="0"/>
                <a:sym typeface="Wingdings" pitchFamily="2" charset="2"/>
              </a:rPr>
              <a:t>New emperor</a:t>
            </a:r>
            <a:endParaRPr lang="en-US" altLang="en-US" sz="2400" dirty="0" smtClean="0">
              <a:latin typeface="Calibri" pitchFamily="34" charset="0"/>
              <a:sym typeface="Wingdings" pitchFamily="2" charset="2"/>
            </a:endParaRPr>
          </a:p>
          <a:p>
            <a:pPr lvl="1" eaLnBrk="1" hangingPunct="1"/>
            <a:r>
              <a:rPr lang="en-US" altLang="en-US" sz="2400" dirty="0" smtClean="0">
                <a:latin typeface="Calibri" pitchFamily="34" charset="0"/>
                <a:sym typeface="Wingdings" pitchFamily="2" charset="2"/>
              </a:rPr>
              <a:t>Called for more tribute &amp; 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>
                <a:latin typeface="Calibri" pitchFamily="34" charset="0"/>
                <a:sym typeface="Wingdings" pitchFamily="2" charset="2"/>
              </a:rPr>
              <a:t>    </a:t>
            </a:r>
            <a:r>
              <a:rPr lang="en-US" altLang="en-US" sz="2400" dirty="0" smtClean="0">
                <a:latin typeface="Calibri" pitchFamily="34" charset="0"/>
                <a:sym typeface="Wingdings" pitchFamily="2" charset="2"/>
              </a:rPr>
              <a:t>sacrifice=rebellion</a:t>
            </a:r>
            <a:endParaRPr lang="en-US" altLang="en-US" sz="2400" dirty="0" smtClean="0">
              <a:latin typeface="Calibri" pitchFamily="34" charset="0"/>
              <a:sym typeface="Wingdings" pitchFamily="2" charset="2"/>
            </a:endParaRPr>
          </a:p>
          <a:p>
            <a:pPr eaLnBrk="1" hangingPunct="1"/>
            <a:r>
              <a:rPr lang="en-US" altLang="en-US" sz="2400" dirty="0" smtClean="0">
                <a:latin typeface="Arial Black" pitchFamily="34" charset="0"/>
              </a:rPr>
              <a:t>Arrival </a:t>
            </a:r>
            <a:r>
              <a:rPr lang="en-US" altLang="en-US" sz="2400" dirty="0" smtClean="0">
                <a:latin typeface="Arial Black" pitchFamily="34" charset="0"/>
              </a:rPr>
              <a:t>of </a:t>
            </a:r>
            <a:r>
              <a:rPr lang="en-US" altLang="en-US" sz="2400" dirty="0" smtClean="0">
                <a:latin typeface="Arial Black" pitchFamily="34" charset="0"/>
              </a:rPr>
              <a:t>Spanish(1519)</a:t>
            </a:r>
            <a:endParaRPr lang="en-US" altLang="en-US" sz="2400" dirty="0" smtClean="0">
              <a:latin typeface="Arial Black" pitchFamily="34" charset="0"/>
            </a:endParaRPr>
          </a:p>
          <a:p>
            <a:pPr lvl="1" eaLnBrk="1" hangingPunct="1"/>
            <a:r>
              <a:rPr lang="en-US" altLang="en-US" sz="2400" dirty="0" smtClean="0">
                <a:latin typeface="Arial Black" pitchFamily="34" charset="0"/>
              </a:rPr>
              <a:t>“Return of </a:t>
            </a:r>
            <a:r>
              <a:rPr lang="en-US" altLang="en-US" sz="2400" u="sng" dirty="0" smtClean="0">
                <a:latin typeface="Arial Black" pitchFamily="34" charset="0"/>
              </a:rPr>
              <a:t>Quetzalcoatl</a:t>
            </a:r>
            <a:r>
              <a:rPr lang="en-US" altLang="en-US" sz="2400" dirty="0" smtClean="0">
                <a:latin typeface="Arial Black" pitchFamily="34" charset="0"/>
              </a:rPr>
              <a:t>”</a:t>
            </a:r>
          </a:p>
          <a:p>
            <a:pPr lvl="1" eaLnBrk="1" hangingPunct="1"/>
            <a:r>
              <a:rPr lang="en-US" altLang="en-US" sz="2400" u="sng" dirty="0" smtClean="0">
                <a:latin typeface="Arial Black" pitchFamily="34" charset="0"/>
              </a:rPr>
              <a:t>Hernando Cortes</a:t>
            </a:r>
            <a:r>
              <a:rPr lang="en-US" altLang="en-US" sz="2400" dirty="0" smtClean="0">
                <a:latin typeface="Arial Black" pitchFamily="34" charset="0"/>
              </a:rPr>
              <a:t> arrived with his </a:t>
            </a:r>
            <a:r>
              <a:rPr lang="en-US" altLang="en-US" sz="2400" u="sng" dirty="0" smtClean="0">
                <a:latin typeface="Arial Black" pitchFamily="34" charset="0"/>
              </a:rPr>
              <a:t>conquistadors</a:t>
            </a:r>
            <a:r>
              <a:rPr lang="en-US" altLang="en-US" sz="2400" dirty="0" smtClean="0">
                <a:latin typeface="Arial Black" pitchFamily="34" charset="0"/>
              </a:rPr>
              <a:t>: Spanish Explorers </a:t>
            </a:r>
          </a:p>
          <a:p>
            <a:pPr lvl="1" eaLnBrk="1" hangingPunct="1"/>
            <a:r>
              <a:rPr lang="en-US" altLang="en-US" sz="2400" dirty="0" smtClean="0">
                <a:latin typeface="Arial Black" pitchFamily="34" charset="0"/>
              </a:rPr>
              <a:t>Conquered Aztecs </a:t>
            </a:r>
            <a:r>
              <a:rPr lang="en-US" altLang="en-US" sz="2400" dirty="0" err="1" smtClean="0">
                <a:latin typeface="Arial Black" pitchFamily="34" charset="0"/>
              </a:rPr>
              <a:t>bc</a:t>
            </a:r>
            <a:r>
              <a:rPr lang="en-US" altLang="en-US" sz="2400" dirty="0" smtClean="0">
                <a:latin typeface="Arial Black" pitchFamily="34" charset="0"/>
              </a:rPr>
              <a:t> of</a:t>
            </a:r>
          </a:p>
          <a:p>
            <a:pPr lvl="2"/>
            <a:r>
              <a:rPr lang="en-US" altLang="en-US" sz="2000" dirty="0" smtClean="0">
                <a:latin typeface="Arial Black" pitchFamily="34" charset="0"/>
              </a:rPr>
              <a:t>Guns  </a:t>
            </a:r>
          </a:p>
          <a:p>
            <a:pPr lvl="2"/>
            <a:r>
              <a:rPr lang="en-US" altLang="en-US" sz="2000" dirty="0" smtClean="0">
                <a:latin typeface="Arial Black" pitchFamily="34" charset="0"/>
              </a:rPr>
              <a:t>Smallpox</a:t>
            </a:r>
          </a:p>
          <a:p>
            <a:pPr lvl="2"/>
            <a:r>
              <a:rPr lang="en-US" altLang="en-US" sz="2000" dirty="0" smtClean="0">
                <a:latin typeface="Arial Black" pitchFamily="34" charset="0"/>
              </a:rPr>
              <a:t>Alliance with local tribes</a:t>
            </a:r>
            <a:endParaRPr lang="en-US" altLang="en-US" sz="2000" dirty="0" smtClean="0">
              <a:latin typeface="Arial Black" pitchFamily="34" charset="0"/>
            </a:endParaRPr>
          </a:p>
        </p:txBody>
      </p:sp>
      <p:pic>
        <p:nvPicPr>
          <p:cNvPr id="18436" name="Picture 5" descr="http://www.cioccafe.com/immagini/Return-of-Quetzalcoatl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1765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84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4000" u="sng" smtClean="0">
                <a:latin typeface="Arial Black" pitchFamily="34" charset="0"/>
              </a:rPr>
              <a:t>Valley of Mexico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Calibri" pitchFamily="34" charset="0"/>
              </a:rPr>
              <a:t>Large, </a:t>
            </a:r>
            <a:r>
              <a:rPr lang="en-US" altLang="ko-KR" b="1" u="sng" dirty="0" smtClean="0">
                <a:latin typeface="Calibri" pitchFamily="34" charset="0"/>
              </a:rPr>
              <a:t>shallow lakes</a:t>
            </a:r>
          </a:p>
          <a:p>
            <a:pPr eaLnBrk="1" hangingPunct="1"/>
            <a:r>
              <a:rPr lang="en-US" altLang="ko-KR" dirty="0" smtClean="0">
                <a:latin typeface="Calibri" pitchFamily="34" charset="0"/>
              </a:rPr>
              <a:t>Accessible resources</a:t>
            </a:r>
          </a:p>
          <a:p>
            <a:pPr eaLnBrk="1" hangingPunct="1"/>
            <a:r>
              <a:rPr lang="en-US" altLang="ko-KR" dirty="0" smtClean="0">
                <a:latin typeface="Calibri" pitchFamily="34" charset="0"/>
              </a:rPr>
              <a:t>Fertile Soil</a:t>
            </a:r>
          </a:p>
        </p:txBody>
      </p:sp>
      <p:pic>
        <p:nvPicPr>
          <p:cNvPr id="3076" name="Picture 5" descr="http://www.lyonsdenbooks.com/images/ancient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46482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http://upload.wikimedia.org/wikipedia/en/thumb/5/5a/Lake_Texcoco_c_1519_.png/250px-Lake_Texcoco_c_1519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592513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05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057400"/>
            <a:ext cx="4968875" cy="8921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ko-KR" sz="2800" dirty="0">
                <a:latin typeface="Arial Black" pitchFamily="34" charset="0"/>
              </a:rPr>
              <a:t> </a:t>
            </a:r>
            <a:r>
              <a:rPr lang="en-US" altLang="ko-KR" sz="2800" dirty="0" smtClean="0">
                <a:latin typeface="Arial Black" pitchFamily="34" charset="0"/>
              </a:rPr>
              <a:t>          </a:t>
            </a:r>
            <a:r>
              <a:rPr lang="en-US" altLang="ko-KR" sz="2800" dirty="0" err="1" smtClean="0">
                <a:latin typeface="Arial Black" pitchFamily="34" charset="0"/>
              </a:rPr>
              <a:t>Toltecs</a:t>
            </a:r>
            <a:endParaRPr lang="en-US" altLang="ko-KR" sz="2800" dirty="0" smtClean="0">
              <a:latin typeface="Arial Black" pitchFamily="34" charset="0"/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819400" y="304800"/>
            <a:ext cx="4648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ko-KR" sz="2800" dirty="0">
              <a:latin typeface="Arial Black" pitchFamily="34" charset="0"/>
            </a:endParaRPr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4500563" y="1052513"/>
            <a:ext cx="0" cy="936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4495800" y="2743200"/>
            <a:ext cx="0" cy="936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9" descr="normal_velasco03020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933825"/>
            <a:ext cx="35528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457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Arial Black" pitchFamily="34" charset="0"/>
              </a:rPr>
              <a:t>     </a:t>
            </a:r>
            <a:r>
              <a:rPr lang="en-US" altLang="ko-KR" sz="2800" dirty="0" err="1" smtClean="0">
                <a:latin typeface="Arial Black" pitchFamily="34" charset="0"/>
              </a:rPr>
              <a:t>Teotihuacans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66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u="sng" smtClean="0">
                <a:latin typeface="Arial Black" pitchFamily="34" charset="0"/>
              </a:rPr>
              <a:t>Teotihuacan</a:t>
            </a:r>
            <a:r>
              <a:rPr lang="en-US" altLang="ko-KR" sz="4000" u="sng" smtClean="0"/>
              <a:t> </a:t>
            </a:r>
            <a:r>
              <a:rPr lang="en-US" altLang="ko-KR" sz="4000" u="sng" smtClean="0">
                <a:latin typeface="Times New Roman" pitchFamily="18" charset="0"/>
              </a:rPr>
              <a:t>= </a:t>
            </a:r>
            <a:r>
              <a:rPr lang="en-US" altLang="ko-KR" sz="4000" b="1" i="1" u="sng" smtClean="0">
                <a:latin typeface="Times New Roman" pitchFamily="18" charset="0"/>
              </a:rPr>
              <a:t>“City of the Gods”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latin typeface="Calibri" pitchFamily="34" charset="0"/>
              </a:rPr>
              <a:t>Early city-state</a:t>
            </a:r>
          </a:p>
          <a:p>
            <a:pPr eaLnBrk="1" hangingPunct="1"/>
            <a:r>
              <a:rPr lang="en-US" altLang="ko-KR" smtClean="0">
                <a:latin typeface="Calibri" pitchFamily="34" charset="0"/>
              </a:rPr>
              <a:t>100 </a:t>
            </a:r>
            <a:r>
              <a:rPr lang="en-US" altLang="ko-KR" sz="2800" smtClean="0">
                <a:latin typeface="Calibri" pitchFamily="34" charset="0"/>
              </a:rPr>
              <a:t>A.D. - 500 A.D. </a:t>
            </a:r>
          </a:p>
          <a:p>
            <a:pPr lvl="1" eaLnBrk="1" hangingPunct="1"/>
            <a:r>
              <a:rPr lang="en-US" altLang="ko-KR" b="1" u="sng" smtClean="0">
                <a:latin typeface="Calibri" pitchFamily="34" charset="0"/>
              </a:rPr>
              <a:t>Largest city </a:t>
            </a:r>
            <a:r>
              <a:rPr lang="en-US" altLang="ko-KR" smtClean="0">
                <a:latin typeface="Calibri" pitchFamily="34" charset="0"/>
              </a:rPr>
              <a:t>in world</a:t>
            </a:r>
          </a:p>
          <a:p>
            <a:pPr lvl="1" eaLnBrk="1" hangingPunct="1"/>
            <a:r>
              <a:rPr lang="en-US" altLang="ko-KR" smtClean="0">
                <a:latin typeface="Calibri" pitchFamily="34" charset="0"/>
              </a:rPr>
              <a:t>125,000</a:t>
            </a:r>
          </a:p>
          <a:p>
            <a:pPr lvl="1" eaLnBrk="1" hangingPunct="1"/>
            <a:endParaRPr lang="en-US" altLang="ko-KR" smtClean="0">
              <a:latin typeface="Calibri" pitchFamily="34" charset="0"/>
            </a:endParaRPr>
          </a:p>
          <a:p>
            <a:pPr eaLnBrk="1" hangingPunct="1"/>
            <a:r>
              <a:rPr lang="en-US" altLang="ko-KR" smtClean="0">
                <a:latin typeface="Calibri" pitchFamily="34" charset="0"/>
              </a:rPr>
              <a:t>Pyramid of the Sun</a:t>
            </a:r>
          </a:p>
          <a:p>
            <a:pPr eaLnBrk="1" hangingPunct="1"/>
            <a:endParaRPr lang="en-US" altLang="ko-KR" smtClean="0">
              <a:latin typeface="Calibri" pitchFamily="34" charset="0"/>
            </a:endParaRPr>
          </a:p>
          <a:p>
            <a:pPr eaLnBrk="1" hangingPunct="1"/>
            <a:r>
              <a:rPr lang="en-US" altLang="ko-KR" smtClean="0">
                <a:latin typeface="Calibri" pitchFamily="34" charset="0"/>
              </a:rPr>
              <a:t>Trade </a:t>
            </a:r>
            <a:r>
              <a:rPr lang="en-US" altLang="ko-KR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altLang="ko-KR" b="1" u="sng" smtClean="0">
                <a:latin typeface="Calibri" pitchFamily="34" charset="0"/>
                <a:sym typeface="Wingdings" pitchFamily="2" charset="2"/>
              </a:rPr>
              <a:t>Obsidian</a:t>
            </a:r>
          </a:p>
        </p:txBody>
      </p:sp>
      <p:pic>
        <p:nvPicPr>
          <p:cNvPr id="5124" name="Picture 7" descr="http://www.delange.org/Teo2/Dsc00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092575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3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" name="Picture 3" descr="http://www.anthonysloan.com/teotihua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57188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anthonysloan.com/quetz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0"/>
            <a:ext cx="5097462" cy="679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05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pPr eaLnBrk="1" hangingPunct="1"/>
            <a:r>
              <a:rPr lang="en-US" altLang="ko-KR" sz="4000" u="sng" smtClean="0">
                <a:latin typeface="Arial Black" pitchFamily="34" charset="0"/>
              </a:rPr>
              <a:t>Toltecs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latin typeface="Calibri" pitchFamily="34" charset="0"/>
              </a:rPr>
              <a:t>900 A.D.</a:t>
            </a:r>
          </a:p>
          <a:p>
            <a:pPr eaLnBrk="1" hangingPunct="1"/>
            <a:r>
              <a:rPr lang="en-US" altLang="ko-KR" dirty="0" smtClean="0">
                <a:latin typeface="Calibri" pitchFamily="34" charset="0"/>
              </a:rPr>
              <a:t>Capital </a:t>
            </a:r>
            <a:r>
              <a:rPr lang="en-US" altLang="ko-KR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altLang="ko-KR" b="1" u="sng" dirty="0" smtClean="0">
                <a:latin typeface="Calibri" pitchFamily="34" charset="0"/>
                <a:sym typeface="Wingdings" pitchFamily="2" charset="2"/>
              </a:rPr>
              <a:t>Tula</a:t>
            </a:r>
          </a:p>
          <a:p>
            <a:pPr lvl="1" eaLnBrk="1" hangingPunct="1"/>
            <a:r>
              <a:rPr lang="en-US" altLang="ko-KR" dirty="0" smtClean="0">
                <a:latin typeface="Calibri" pitchFamily="34" charset="0"/>
              </a:rPr>
              <a:t>Pyramids &amp; temples</a:t>
            </a:r>
            <a:endParaRPr lang="en-US" altLang="ko-KR" dirty="0" smtClean="0">
              <a:latin typeface="Calibri" pitchFamily="34" charset="0"/>
              <a:sym typeface="Wingdings" pitchFamily="2" charset="2"/>
            </a:endParaRPr>
          </a:p>
          <a:p>
            <a:pPr eaLnBrk="1" hangingPunct="1"/>
            <a:r>
              <a:rPr lang="en-US" altLang="ko-KR" dirty="0" smtClean="0">
                <a:latin typeface="Calibri" pitchFamily="34" charset="0"/>
                <a:sym typeface="Wingdings" pitchFamily="2" charset="2"/>
              </a:rPr>
              <a:t>Empire based on </a:t>
            </a:r>
            <a:r>
              <a:rPr lang="en-US" altLang="ko-KR" b="1" u="sng" dirty="0" smtClean="0">
                <a:latin typeface="Calibri" pitchFamily="34" charset="0"/>
                <a:sym typeface="Wingdings" pitchFamily="2" charset="2"/>
              </a:rPr>
              <a:t>conquest</a:t>
            </a:r>
          </a:p>
          <a:p>
            <a:pPr eaLnBrk="1" hangingPunct="1"/>
            <a:r>
              <a:rPr lang="en-US" altLang="ko-KR" dirty="0" smtClean="0">
                <a:latin typeface="Calibri" pitchFamily="34" charset="0"/>
                <a:sym typeface="Wingdings" pitchFamily="2" charset="2"/>
              </a:rPr>
              <a:t>Fierce war god</a:t>
            </a:r>
          </a:p>
          <a:p>
            <a:pPr lvl="1" eaLnBrk="1" hangingPunct="1"/>
            <a:r>
              <a:rPr lang="en-US" altLang="ko-KR" dirty="0" smtClean="0">
                <a:latin typeface="Calibri" pitchFamily="34" charset="0"/>
                <a:sym typeface="Wingdings" pitchFamily="2" charset="2"/>
              </a:rPr>
              <a:t>Human sacrifice</a:t>
            </a:r>
          </a:p>
          <a:p>
            <a:pPr lvl="1" eaLnBrk="1" hangingPunct="1"/>
            <a:endParaRPr lang="en-US" altLang="ko-KR" dirty="0" smtClean="0">
              <a:latin typeface="Times New Roman" pitchFamily="18" charset="0"/>
            </a:endParaRPr>
          </a:p>
        </p:txBody>
      </p:sp>
      <p:pic>
        <p:nvPicPr>
          <p:cNvPr id="7172" name="Picture 9" descr="http://www.raphaelk.co.uk/web%20pics/Mexico/first/Tula%20stat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3451225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00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396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4000" u="sng" smtClean="0">
                <a:latin typeface="Arial Black" pitchFamily="34" charset="0"/>
              </a:rPr>
              <a:t>Quetzalcoatl Legend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3962400" cy="4525963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latin typeface="Calibri" pitchFamily="34" charset="0"/>
              </a:rPr>
              <a:t>Lived on as </a:t>
            </a:r>
            <a:r>
              <a:rPr lang="en-US" altLang="ko-KR" b="1" u="sng" dirty="0" smtClean="0">
                <a:latin typeface="Calibri" pitchFamily="34" charset="0"/>
              </a:rPr>
              <a:t>Myth</a:t>
            </a:r>
          </a:p>
          <a:p>
            <a:pPr eaLnBrk="1" hangingPunct="1"/>
            <a:r>
              <a:rPr lang="en-US" altLang="ko-KR" dirty="0" smtClean="0">
                <a:latin typeface="Calibri" pitchFamily="34" charset="0"/>
              </a:rPr>
              <a:t>Exiled from Tula</a:t>
            </a:r>
          </a:p>
          <a:p>
            <a:pPr eaLnBrk="1" hangingPunct="1"/>
            <a:r>
              <a:rPr lang="en-US" altLang="ko-KR" dirty="0" smtClean="0">
                <a:latin typeface="Calibri" pitchFamily="34" charset="0"/>
              </a:rPr>
              <a:t>Traveled east</a:t>
            </a:r>
          </a:p>
          <a:p>
            <a:pPr eaLnBrk="1" hangingPunct="1"/>
            <a:r>
              <a:rPr lang="en-US" altLang="ko-KR" dirty="0" smtClean="0">
                <a:latin typeface="Calibri" pitchFamily="34" charset="0"/>
              </a:rPr>
              <a:t>Crossing sea on raft on snakes</a:t>
            </a:r>
          </a:p>
          <a:p>
            <a:pPr eaLnBrk="1" hangingPunct="1"/>
            <a:r>
              <a:rPr lang="en-US" altLang="ko-KR" b="1" u="sng" dirty="0" smtClean="0">
                <a:latin typeface="Calibri" pitchFamily="34" charset="0"/>
              </a:rPr>
              <a:t>Return one day</a:t>
            </a:r>
          </a:p>
          <a:p>
            <a:pPr eaLnBrk="1" hangingPunct="1"/>
            <a:r>
              <a:rPr lang="en-US" altLang="ko-KR" b="1" u="sng" dirty="0" smtClean="0">
                <a:latin typeface="Calibri" pitchFamily="34" charset="0"/>
              </a:rPr>
              <a:t>Bringing peace</a:t>
            </a:r>
          </a:p>
        </p:txBody>
      </p:sp>
      <p:pic>
        <p:nvPicPr>
          <p:cNvPr id="8196" name="Picture 5" descr="http://weber.ucsd.edu/~anthclub/quetzalcoatl/que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4313238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1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spectraleyes.com/albums/sketchbook/quetzalcoatl.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1735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http://www.galeon.com/home3/hmexico/quetzalcoat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221163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4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533400"/>
            <a:ext cx="4648200" cy="1143000"/>
          </a:xfrm>
        </p:spPr>
        <p:txBody>
          <a:bodyPr/>
          <a:lstStyle/>
          <a:p>
            <a:pPr eaLnBrk="1" hangingPunct="1"/>
            <a:r>
              <a:rPr lang="en-US" altLang="ko-KR" u="sng" smtClean="0">
                <a:latin typeface="Arial Black" pitchFamily="34" charset="0"/>
              </a:rPr>
              <a:t>Aztecs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2133600"/>
            <a:ext cx="4191000" cy="4525963"/>
          </a:xfrm>
        </p:spPr>
        <p:txBody>
          <a:bodyPr/>
          <a:lstStyle/>
          <a:p>
            <a:pPr eaLnBrk="1" hangingPunct="1"/>
            <a:r>
              <a:rPr lang="en-US" altLang="ko-KR" b="1" u="sng" dirty="0" smtClean="0">
                <a:latin typeface="Calibri" pitchFamily="34" charset="0"/>
              </a:rPr>
              <a:t>Valley </a:t>
            </a:r>
            <a:r>
              <a:rPr lang="en-US" altLang="ko-KR" b="1" u="sng" dirty="0" smtClean="0">
                <a:latin typeface="Calibri" pitchFamily="34" charset="0"/>
              </a:rPr>
              <a:t>of Mexico</a:t>
            </a:r>
          </a:p>
          <a:p>
            <a:pPr lvl="1" eaLnBrk="1" hangingPunct="1"/>
            <a:r>
              <a:rPr lang="en-US" altLang="ko-KR" dirty="0" smtClean="0">
                <a:latin typeface="Calibri" pitchFamily="34" charset="0"/>
              </a:rPr>
              <a:t>1200 A.D.</a:t>
            </a:r>
          </a:p>
          <a:p>
            <a:pPr eaLnBrk="1" hangingPunct="1"/>
            <a:r>
              <a:rPr lang="en-US" altLang="ko-KR" dirty="0" smtClean="0">
                <a:latin typeface="Calibri" pitchFamily="34" charset="0"/>
              </a:rPr>
              <a:t>Poor, </a:t>
            </a:r>
            <a:r>
              <a:rPr lang="en-US" altLang="ko-KR" b="1" u="sng" dirty="0" smtClean="0">
                <a:latin typeface="Calibri" pitchFamily="34" charset="0"/>
              </a:rPr>
              <a:t>nomadic</a:t>
            </a:r>
          </a:p>
          <a:p>
            <a:pPr eaLnBrk="1" hangingPunct="1"/>
            <a:r>
              <a:rPr lang="en-US" altLang="ko-KR" b="1" u="sng" dirty="0" smtClean="0">
                <a:latin typeface="Calibri" pitchFamily="34" charset="0"/>
              </a:rPr>
              <a:t>Fierce</a:t>
            </a:r>
            <a:r>
              <a:rPr lang="en-US" altLang="ko-KR" dirty="0" smtClean="0">
                <a:latin typeface="Calibri" pitchFamily="34" charset="0"/>
              </a:rPr>
              <a:t> &amp; ambitious</a:t>
            </a:r>
          </a:p>
          <a:p>
            <a:pPr eaLnBrk="1" hangingPunct="1"/>
            <a:endParaRPr lang="en-US" altLang="ko-KR" dirty="0" smtClean="0">
              <a:latin typeface="Times New Roman" pitchFamily="18" charset="0"/>
            </a:endParaRPr>
          </a:p>
          <a:p>
            <a:pPr eaLnBrk="1" hangingPunct="1"/>
            <a:endParaRPr lang="en-US" altLang="ko-KR" dirty="0" smtClean="0"/>
          </a:p>
        </p:txBody>
      </p:sp>
      <p:pic>
        <p:nvPicPr>
          <p:cNvPr id="10244" name="Picture 5" descr="http://www.essex.ac.uk/review/02_03/images/azte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19780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http://www.famsi.org/research/pohl/images/aztec1fig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299085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1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246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AZTEC</vt:lpstr>
      <vt:lpstr>Valley of Mexico</vt:lpstr>
      <vt:lpstr>PowerPoint Presentation</vt:lpstr>
      <vt:lpstr>Teotihuacan = “City of the Gods”</vt:lpstr>
      <vt:lpstr>PowerPoint Presentation</vt:lpstr>
      <vt:lpstr>Toltecs</vt:lpstr>
      <vt:lpstr>Quetzalcoatl Legend</vt:lpstr>
      <vt:lpstr>PowerPoint Presentation</vt:lpstr>
      <vt:lpstr>Aztecs</vt:lpstr>
      <vt:lpstr>The Legend</vt:lpstr>
      <vt:lpstr>Tribute Demanded</vt:lpstr>
      <vt:lpstr>Social Class</vt:lpstr>
      <vt:lpstr>Tenochtitlan</vt:lpstr>
      <vt:lpstr>Tlatelolco Market</vt:lpstr>
      <vt:lpstr>Religion</vt:lpstr>
      <vt:lpstr>Sacrifice</vt:lpstr>
      <vt:lpstr>Problems Arise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eparas</dc:creator>
  <cp:lastModifiedBy>eparas</cp:lastModifiedBy>
  <cp:revision>6</cp:revision>
  <dcterms:created xsi:type="dcterms:W3CDTF">2015-02-02T17:47:17Z</dcterms:created>
  <dcterms:modified xsi:type="dcterms:W3CDTF">2015-02-03T01:21:11Z</dcterms:modified>
</cp:coreProperties>
</file>